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sldIdLst>
    <p:sldId id="303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304" r:id="rId11"/>
    <p:sldId id="306" r:id="rId12"/>
    <p:sldId id="315" r:id="rId13"/>
    <p:sldId id="316" r:id="rId14"/>
    <p:sldId id="317" r:id="rId15"/>
    <p:sldId id="318" r:id="rId16"/>
    <p:sldId id="319" r:id="rId17"/>
    <p:sldId id="320" r:id="rId18"/>
    <p:sldId id="321" r:id="rId19"/>
    <p:sldId id="322" r:id="rId20"/>
    <p:sldId id="323" r:id="rId21"/>
    <p:sldId id="324" r:id="rId22"/>
    <p:sldId id="325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2" r:id="rId31"/>
    <p:sldId id="273" r:id="rId32"/>
    <p:sldId id="274" r:id="rId33"/>
    <p:sldId id="275" r:id="rId34"/>
    <p:sldId id="276" r:id="rId35"/>
    <p:sldId id="277" r:id="rId36"/>
    <p:sldId id="278" r:id="rId37"/>
    <p:sldId id="279" r:id="rId38"/>
    <p:sldId id="280" r:id="rId39"/>
    <p:sldId id="281" r:id="rId40"/>
    <p:sldId id="282" r:id="rId41"/>
    <p:sldId id="283" r:id="rId42"/>
    <p:sldId id="284" r:id="rId43"/>
    <p:sldId id="285" r:id="rId44"/>
    <p:sldId id="286" r:id="rId45"/>
    <p:sldId id="288" r:id="rId46"/>
    <p:sldId id="289" r:id="rId47"/>
    <p:sldId id="296" r:id="rId48"/>
    <p:sldId id="297" r:id="rId49"/>
    <p:sldId id="298" r:id="rId50"/>
    <p:sldId id="299" r:id="rId51"/>
    <p:sldId id="300" r:id="rId52"/>
    <p:sldId id="301" r:id="rId53"/>
    <p:sldId id="302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718"/>
  </p:normalViewPr>
  <p:slideViewPr>
    <p:cSldViewPr snapToGrid="0" snapToObjects="1">
      <p:cViewPr varScale="1">
        <p:scale>
          <a:sx n="96" d="100"/>
          <a:sy n="96" d="100"/>
        </p:scale>
        <p:origin x="176" y="5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1014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es-IT" dirty="0"/>
              <a:t>Viviamo in un’epoca di conflitto. Ma mi chiederei: </a:t>
            </a:r>
            <a:r>
              <a:rPr lang="es-IT" b="1" dirty="0"/>
              <a:t>in quale epoca non è stato così?</a:t>
            </a:r>
          </a:p>
          <a:p>
            <a:endParaRPr lang="es-IT" b="1" dirty="0"/>
          </a:p>
          <a:p>
            <a:r>
              <a:rPr lang="es-IT" b="1" dirty="0"/>
              <a:t>Cerchiamo di capire che tipo di crisi é l´attuale.</a:t>
            </a:r>
          </a:p>
          <a:p>
            <a:endParaRPr lang="es-IT" dirty="0"/>
          </a:p>
          <a:p>
            <a:r>
              <a:rPr lang="es-IT" dirty="0"/>
              <a:t>Ci troviamo certamente di fronte a qualcosa di particolarmente complesso. Uno degli aspetti che caratterizzano il nostro tempo è il rischio di perdere progressivamente il controllo sullo sviluppo della tecnologia, senza sapere veramente quali conseguenze questo processo potrà avere sull’essere umano, sulla società e sulla nostra vita psichica.</a:t>
            </a:r>
          </a:p>
          <a:p>
            <a:endParaRPr lang="es-IT" dirty="0"/>
          </a:p>
          <a:p>
            <a:r>
              <a:rPr lang="es-IT" dirty="0"/>
              <a:t>Cercherò quindi di proporre alcune riflessioni sulla crisi contemporanea, sul conflitto e sulla violenza, ma soprattutto su </a:t>
            </a:r>
            <a:r>
              <a:rPr lang="es-IT" b="1" dirty="0"/>
              <a:t>come ciò che accade fuori dalla stanza di analisi entri inevitabilmente anche dentro la stanza di analisi</a:t>
            </a:r>
            <a:r>
              <a:rPr lang="es-IT" dirty="0"/>
              <a:t>.</a:t>
            </a:r>
          </a:p>
          <a:p>
            <a:endParaRPr lang="es-IT" dirty="0"/>
          </a:p>
          <a:p>
            <a:r>
              <a:rPr lang="es-IT" dirty="0"/>
              <a:t>La domanda che vorrei tenere sullo sfondo è: </a:t>
            </a:r>
            <a:r>
              <a:rPr lang="es-IT" b="1" dirty="0"/>
              <a:t>che cosa significa oggi lavorare con l’anima in un mondo attraversato dagli attuali  conflitti, trasformazioni profonde e crescente incertezza?</a:t>
            </a:r>
            <a:endParaRPr lang="es-I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794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de-DE" dirty="0"/>
          </a:p>
          <a:p>
            <a:r>
              <a:rPr lang="es-IT" dirty="0"/>
              <a:t>La prima domanda é questa :</a:t>
            </a:r>
          </a:p>
          <a:p>
            <a:endParaRPr lang="es-IT" dirty="0"/>
          </a:p>
          <a:p>
            <a:r>
              <a:rPr dirty="0"/>
              <a:t>Che </a:t>
            </a:r>
            <a:r>
              <a:rPr dirty="0" err="1"/>
              <a:t>cosa</a:t>
            </a:r>
            <a:r>
              <a:rPr dirty="0"/>
              <a:t> </a:t>
            </a:r>
            <a:r>
              <a:rPr dirty="0" err="1"/>
              <a:t>caratterizza</a:t>
            </a:r>
            <a:r>
              <a:rPr dirty="0"/>
              <a:t> la </a:t>
            </a:r>
            <a:r>
              <a:rPr dirty="0" err="1"/>
              <a:t>crisi</a:t>
            </a:r>
            <a:r>
              <a:rPr dirty="0"/>
              <a:t> </a:t>
            </a:r>
            <a:r>
              <a:rPr dirty="0" err="1"/>
              <a:t>attuale</a:t>
            </a:r>
            <a:r>
              <a:rPr dirty="0"/>
              <a:t> e in </a:t>
            </a:r>
            <a:r>
              <a:rPr dirty="0" err="1"/>
              <a:t>che</a:t>
            </a:r>
            <a:r>
              <a:rPr dirty="0"/>
              <a:t> modo </a:t>
            </a:r>
            <a:r>
              <a:rPr dirty="0" err="1"/>
              <a:t>essa</a:t>
            </a:r>
            <a:r>
              <a:rPr dirty="0"/>
              <a:t> </a:t>
            </a:r>
            <a:r>
              <a:rPr dirty="0" err="1"/>
              <a:t>incide</a:t>
            </a:r>
            <a:r>
              <a:rPr dirty="0"/>
              <a:t> </a:t>
            </a:r>
            <a:r>
              <a:rPr dirty="0" err="1"/>
              <a:t>sull’individuo</a:t>
            </a:r>
            <a:r>
              <a:rPr dirty="0"/>
              <a:t>?</a:t>
            </a:r>
          </a:p>
          <a:p>
            <a:endParaRPr dirty="0"/>
          </a:p>
          <a:p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effetti</a:t>
            </a:r>
            <a:r>
              <a:rPr dirty="0"/>
              <a:t> </a:t>
            </a:r>
            <a:r>
              <a:rPr dirty="0" err="1"/>
              <a:t>profondi</a:t>
            </a:r>
            <a:r>
              <a:rPr dirty="0"/>
              <a:t> della </a:t>
            </a:r>
            <a:r>
              <a:rPr dirty="0" err="1"/>
              <a:t>crisi</a:t>
            </a:r>
            <a:r>
              <a:rPr dirty="0"/>
              <a:t> </a:t>
            </a:r>
            <a:r>
              <a:rPr dirty="0" err="1"/>
              <a:t>contemporanea</a:t>
            </a:r>
            <a:r>
              <a:rPr dirty="0"/>
              <a:t> </a:t>
            </a:r>
            <a:r>
              <a:rPr lang="de-DE" dirty="0" err="1"/>
              <a:t>sono</a:t>
            </a:r>
            <a:r>
              <a:rPr lang="de-DE" dirty="0"/>
              <a:t> </a:t>
            </a:r>
            <a:r>
              <a:rPr dirty="0" err="1"/>
              <a:t>così</a:t>
            </a:r>
            <a:r>
              <a:rPr dirty="0"/>
              <a:t> </a:t>
            </a:r>
            <a:r>
              <a:rPr dirty="0" err="1"/>
              <a:t>pervasivi</a:t>
            </a:r>
            <a:r>
              <a:rPr dirty="0"/>
              <a:t> da </a:t>
            </a:r>
            <a:r>
              <a:rPr dirty="0" err="1"/>
              <a:t>lasciare</a:t>
            </a:r>
            <a:r>
              <a:rPr dirty="0"/>
              <a:t> </a:t>
            </a:r>
            <a:r>
              <a:rPr dirty="0" err="1"/>
              <a:t>molte</a:t>
            </a:r>
            <a:r>
              <a:rPr dirty="0"/>
              <a:t> </a:t>
            </a:r>
            <a:r>
              <a:rPr dirty="0" err="1"/>
              <a:t>persone</a:t>
            </a:r>
            <a:r>
              <a:rPr dirty="0"/>
              <a:t> in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 d</a:t>
            </a:r>
            <a:r>
              <a:rPr lang="de-DE" dirty="0"/>
              <a:t>i</a:t>
            </a:r>
            <a:r>
              <a:rPr dirty="0"/>
              <a:t> </a:t>
            </a:r>
            <a:r>
              <a:rPr dirty="0" err="1"/>
              <a:t>paura</a:t>
            </a:r>
            <a:r>
              <a:rPr dirty="0"/>
              <a:t> e  </a:t>
            </a:r>
            <a:r>
              <a:rPr dirty="0" err="1"/>
              <a:t>rancore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La </a:t>
            </a:r>
            <a:r>
              <a:rPr dirty="0" err="1"/>
              <a:t>crescente</a:t>
            </a:r>
            <a:r>
              <a:rPr dirty="0"/>
              <a:t> </a:t>
            </a:r>
            <a:r>
              <a:rPr dirty="0" err="1"/>
              <a:t>polarizzazione</a:t>
            </a:r>
            <a:r>
              <a:rPr dirty="0"/>
              <a:t> </a:t>
            </a:r>
            <a:r>
              <a:rPr dirty="0" err="1"/>
              <a:t>alimenta</a:t>
            </a:r>
            <a:r>
              <a:rPr dirty="0"/>
              <a:t> </a:t>
            </a:r>
            <a:r>
              <a:rPr dirty="0" err="1"/>
              <a:t>aggressività</a:t>
            </a:r>
            <a:r>
              <a:rPr dirty="0"/>
              <a:t>, e </a:t>
            </a:r>
            <a:r>
              <a:rPr dirty="0" err="1"/>
              <a:t>frammentazione</a:t>
            </a:r>
            <a:r>
              <a:rPr dirty="0"/>
              <a:t> </a:t>
            </a:r>
            <a:r>
              <a:rPr dirty="0" err="1"/>
              <a:t>sociale</a:t>
            </a:r>
            <a:r>
              <a:rPr dirty="0"/>
              <a:t>, </a:t>
            </a:r>
            <a:r>
              <a:rPr dirty="0" err="1"/>
              <a:t>intensificando</a:t>
            </a:r>
            <a:r>
              <a:rPr dirty="0"/>
              <a:t> </a:t>
            </a:r>
            <a:r>
              <a:rPr dirty="0" err="1"/>
              <a:t>ulteriormente</a:t>
            </a:r>
            <a:r>
              <a:rPr dirty="0"/>
              <a:t> </a:t>
            </a:r>
            <a:r>
              <a:rPr dirty="0" err="1"/>
              <a:t>sentimenti</a:t>
            </a:r>
            <a:r>
              <a:rPr dirty="0"/>
              <a:t> di </a:t>
            </a:r>
            <a:r>
              <a:rPr dirty="0" err="1"/>
              <a:t>paura</a:t>
            </a:r>
            <a:r>
              <a:rPr dirty="0"/>
              <a:t> e </a:t>
            </a:r>
            <a:r>
              <a:rPr dirty="0" err="1"/>
              <a:t>risentimento</a:t>
            </a:r>
            <a:r>
              <a:rPr dirty="0"/>
              <a:t> </a:t>
            </a:r>
            <a:r>
              <a:rPr lang="de-DE" dirty="0" err="1"/>
              <a:t>che</a:t>
            </a:r>
            <a:r>
              <a:rPr lang="de-DE" dirty="0"/>
              <a:t> </a:t>
            </a:r>
            <a:r>
              <a:rPr dirty="0"/>
              <a:t> </a:t>
            </a:r>
            <a:r>
              <a:rPr dirty="0" err="1"/>
              <a:t>contribu</a:t>
            </a:r>
            <a:r>
              <a:rPr lang="de-DE" dirty="0" err="1"/>
              <a:t>iscono</a:t>
            </a:r>
            <a:r>
              <a:rPr dirty="0"/>
              <a:t> a</a:t>
            </a:r>
            <a:r>
              <a:rPr lang="de-DE" dirty="0"/>
              <a:t>d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progressiva </a:t>
            </a:r>
            <a:r>
              <a:rPr dirty="0" err="1"/>
              <a:t>brutalizzazione</a:t>
            </a:r>
            <a:r>
              <a:rPr dirty="0"/>
              <a:t> delle </a:t>
            </a:r>
            <a:r>
              <a:rPr dirty="0" err="1"/>
              <a:t>relazioni</a:t>
            </a:r>
            <a:r>
              <a:rPr dirty="0"/>
              <a:t> </a:t>
            </a:r>
            <a:r>
              <a:rPr dirty="0" err="1"/>
              <a:t>sociali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Molte </a:t>
            </a:r>
            <a:r>
              <a:rPr dirty="0" err="1"/>
              <a:t>persone</a:t>
            </a:r>
            <a:r>
              <a:rPr dirty="0"/>
              <a:t> non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sentono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in </a:t>
            </a:r>
            <a:r>
              <a:rPr dirty="0" err="1"/>
              <a:t>grado</a:t>
            </a:r>
            <a:r>
              <a:rPr dirty="0"/>
              <a:t> di </a:t>
            </a:r>
            <a:r>
              <a:rPr dirty="0" err="1"/>
              <a:t>interpretare</a:t>
            </a:r>
            <a:r>
              <a:rPr dirty="0"/>
              <a:t>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accade</a:t>
            </a:r>
            <a:r>
              <a:rPr dirty="0"/>
              <a:t>, né di </a:t>
            </a:r>
            <a:r>
              <a:rPr dirty="0" err="1"/>
              <a:t>discuterne</a:t>
            </a:r>
            <a:r>
              <a:rPr dirty="0"/>
              <a:t> </a:t>
            </a:r>
            <a:r>
              <a:rPr dirty="0" err="1"/>
              <a:t>realmente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Lo </a:t>
            </a:r>
            <a:r>
              <a:rPr dirty="0" err="1"/>
              <a:t>spazio</a:t>
            </a:r>
            <a:r>
              <a:rPr dirty="0"/>
              <a:t> del </a:t>
            </a:r>
            <a:r>
              <a:rPr dirty="0" err="1"/>
              <a:t>dibattito</a:t>
            </a:r>
            <a:r>
              <a:rPr dirty="0"/>
              <a:t> e </a:t>
            </a:r>
            <a:r>
              <a:rPr dirty="0" err="1"/>
              <a:t>dello</a:t>
            </a:r>
            <a:r>
              <a:rPr dirty="0"/>
              <a:t> </a:t>
            </a:r>
            <a:r>
              <a:rPr dirty="0" err="1"/>
              <a:t>scambio</a:t>
            </a:r>
            <a:r>
              <a:rPr dirty="0"/>
              <a:t> di </a:t>
            </a:r>
            <a:r>
              <a:rPr dirty="0" err="1"/>
              <a:t>opinioni</a:t>
            </a:r>
            <a:r>
              <a:rPr dirty="0"/>
              <a:t> </a:t>
            </a:r>
            <a:r>
              <a:rPr dirty="0" err="1"/>
              <a:t>sembra</a:t>
            </a:r>
            <a:r>
              <a:rPr dirty="0"/>
              <a:t> </a:t>
            </a:r>
            <a:r>
              <a:rPr dirty="0" err="1"/>
              <a:t>restringersi</a:t>
            </a:r>
            <a:r>
              <a:rPr lang="de-DE" dirty="0"/>
              <a:t> </a:t>
            </a:r>
            <a:r>
              <a:rPr lang="de-DE" dirty="0" err="1"/>
              <a:t>e</a:t>
            </a:r>
            <a:r>
              <a:rPr dirty="0"/>
              <a:t> emerge </a:t>
            </a:r>
            <a:r>
              <a:rPr dirty="0" err="1"/>
              <a:t>così</a:t>
            </a:r>
            <a:r>
              <a:rPr dirty="0"/>
              <a:t> un </a:t>
            </a:r>
            <a:r>
              <a:rPr dirty="0" err="1"/>
              <a:t>sentimento</a:t>
            </a:r>
            <a:r>
              <a:rPr dirty="0"/>
              <a:t> di </a:t>
            </a:r>
            <a:r>
              <a:rPr dirty="0" err="1"/>
              <a:t>incompetenza</a:t>
            </a:r>
            <a:r>
              <a:rPr dirty="0"/>
              <a:t> e di </a:t>
            </a:r>
            <a:r>
              <a:rPr dirty="0" err="1"/>
              <a:t>impotenza</a:t>
            </a:r>
            <a:r>
              <a:rPr lang="de-DE" dirty="0"/>
              <a:t> ; </a:t>
            </a:r>
            <a:r>
              <a:rPr lang="de-DE" dirty="0" err="1"/>
              <a:t>una</a:t>
            </a:r>
            <a:r>
              <a:rPr dirty="0"/>
              <a:t> </a:t>
            </a:r>
            <a:r>
              <a:rPr dirty="0" err="1"/>
              <a:t>sensazione</a:t>
            </a:r>
            <a:r>
              <a:rPr dirty="0"/>
              <a:t> di non </a:t>
            </a:r>
            <a:r>
              <a:rPr dirty="0" err="1"/>
              <a:t>possedere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strumenti</a:t>
            </a:r>
            <a:r>
              <a:rPr dirty="0"/>
              <a:t> </a:t>
            </a:r>
            <a:r>
              <a:rPr dirty="0" err="1"/>
              <a:t>necessari</a:t>
            </a:r>
            <a:r>
              <a:rPr dirty="0"/>
              <a:t> per </a:t>
            </a:r>
            <a:r>
              <a:rPr dirty="0" err="1"/>
              <a:t>comprendere</a:t>
            </a:r>
            <a:r>
              <a:rPr dirty="0"/>
              <a:t> il mondo </a:t>
            </a:r>
            <a:r>
              <a:rPr dirty="0" err="1"/>
              <a:t>esterno</a:t>
            </a:r>
            <a:r>
              <a:rPr dirty="0"/>
              <a:t> e per </a:t>
            </a:r>
            <a:r>
              <a:rPr dirty="0" err="1"/>
              <a:t>interagire</a:t>
            </a:r>
            <a:r>
              <a:rPr dirty="0"/>
              <a:t> con </a:t>
            </a:r>
            <a:r>
              <a:rPr dirty="0" err="1"/>
              <a:t>esso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In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portati</a:t>
            </a:r>
            <a:r>
              <a:rPr dirty="0"/>
              <a:t> a </a:t>
            </a:r>
            <a:r>
              <a:rPr dirty="0" err="1"/>
              <a:t>delegare</a:t>
            </a:r>
            <a:r>
              <a:rPr dirty="0"/>
              <a:t> la propria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politica</a:t>
            </a:r>
            <a:r>
              <a:rPr dirty="0"/>
              <a:t> a leader </a:t>
            </a:r>
            <a:r>
              <a:rPr dirty="0" err="1"/>
              <a:t>carismatici</a:t>
            </a:r>
            <a:r>
              <a:rPr dirty="0"/>
              <a:t>, </a:t>
            </a:r>
            <a:r>
              <a:rPr dirty="0" err="1"/>
              <a:t>affidando</a:t>
            </a:r>
            <a:r>
              <a:rPr dirty="0"/>
              <a:t> loro il </a:t>
            </a:r>
            <a:r>
              <a:rPr dirty="0" err="1"/>
              <a:t>compito</a:t>
            </a:r>
            <a:r>
              <a:rPr dirty="0"/>
              <a:t> di </a:t>
            </a:r>
            <a:r>
              <a:rPr dirty="0" err="1"/>
              <a:t>rappresentarci</a:t>
            </a:r>
            <a:r>
              <a:rPr dirty="0"/>
              <a:t> in uno </a:t>
            </a:r>
            <a:r>
              <a:rPr dirty="0" err="1"/>
              <a:t>spazio</a:t>
            </a:r>
            <a:r>
              <a:rPr dirty="0"/>
              <a:t> </a:t>
            </a:r>
            <a:r>
              <a:rPr dirty="0" err="1"/>
              <a:t>collettivo</a:t>
            </a:r>
            <a:r>
              <a:rPr dirty="0"/>
              <a:t> dal quale </a:t>
            </a:r>
            <a:r>
              <a:rPr dirty="0" err="1"/>
              <a:t>molti</a:t>
            </a:r>
            <a:r>
              <a:rPr dirty="0"/>
              <a:t> </a:t>
            </a:r>
            <a:r>
              <a:rPr dirty="0" err="1"/>
              <a:t>individui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sono</a:t>
            </a:r>
            <a:r>
              <a:rPr dirty="0"/>
              <a:t> </a:t>
            </a:r>
            <a:r>
              <a:rPr dirty="0" err="1"/>
              <a:t>progressivamente</a:t>
            </a:r>
            <a:r>
              <a:rPr dirty="0"/>
              <a:t> </a:t>
            </a:r>
            <a:r>
              <a:rPr dirty="0" err="1"/>
              <a:t>ritirati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Parallelamente</a:t>
            </a:r>
            <a:r>
              <a:rPr dirty="0"/>
              <a:t>, ci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ritrovare</a:t>
            </a:r>
            <a:r>
              <a:rPr dirty="0"/>
              <a:t> in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 di </a:t>
            </a:r>
            <a:r>
              <a:rPr dirty="0" err="1"/>
              <a:t>solitudine</a:t>
            </a:r>
            <a:r>
              <a:rPr dirty="0"/>
              <a:t>, </a:t>
            </a:r>
            <a:r>
              <a:rPr dirty="0" err="1"/>
              <a:t>paura</a:t>
            </a:r>
            <a:r>
              <a:rPr dirty="0"/>
              <a:t> e </a:t>
            </a:r>
            <a:r>
              <a:rPr dirty="0" err="1"/>
              <a:t>depressione</a:t>
            </a:r>
            <a:r>
              <a:rPr dirty="0"/>
              <a:t>, </a:t>
            </a:r>
            <a:r>
              <a:rPr dirty="0" err="1"/>
              <a:t>mentre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social media </a:t>
            </a:r>
            <a:r>
              <a:rPr dirty="0" err="1"/>
              <a:t>alimenta</a:t>
            </a:r>
            <a:r>
              <a:rPr lang="de-DE" dirty="0" err="1"/>
              <a:t>no</a:t>
            </a:r>
            <a:r>
              <a:rPr lang="de-DE" dirty="0"/>
              <a:t> in modo </a:t>
            </a:r>
            <a:r>
              <a:rPr lang="de-DE" dirty="0" err="1"/>
              <a:t>sistematico</a:t>
            </a:r>
            <a:r>
              <a:rPr lang="de-DE" dirty="0"/>
              <a:t> </a:t>
            </a:r>
            <a:r>
              <a:rPr dirty="0"/>
              <a:t>, </a:t>
            </a:r>
            <a:r>
              <a:rPr dirty="0" err="1"/>
              <a:t>paradossalmente</a:t>
            </a:r>
            <a:r>
              <a:rPr dirty="0"/>
              <a:t>, </a:t>
            </a:r>
            <a:r>
              <a:rPr dirty="0" err="1"/>
              <a:t>un’illusione</a:t>
            </a:r>
            <a:r>
              <a:rPr dirty="0"/>
              <a:t> di </a:t>
            </a:r>
            <a:r>
              <a:rPr dirty="0" err="1"/>
              <a:t>potenza</a:t>
            </a:r>
            <a:r>
              <a:rPr dirty="0"/>
              <a:t> e di </a:t>
            </a:r>
            <a:r>
              <a:rPr dirty="0" err="1"/>
              <a:t>controllo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Il </a:t>
            </a:r>
            <a:r>
              <a:rPr dirty="0" err="1"/>
              <a:t>risultato</a:t>
            </a:r>
            <a:r>
              <a:rPr dirty="0"/>
              <a:t> </a:t>
            </a:r>
            <a:r>
              <a:rPr lang="de-DE" dirty="0" err="1"/>
              <a:t>é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crescente</a:t>
            </a:r>
            <a:r>
              <a:rPr dirty="0"/>
              <a:t> </a:t>
            </a:r>
            <a:r>
              <a:rPr dirty="0" err="1"/>
              <a:t>esitazione</a:t>
            </a:r>
            <a:r>
              <a:rPr dirty="0"/>
              <a:t> ad </a:t>
            </a:r>
            <a:r>
              <a:rPr dirty="0" err="1"/>
              <a:t>agire</a:t>
            </a:r>
            <a:r>
              <a:rPr dirty="0"/>
              <a:t> o a </a:t>
            </a:r>
            <a:r>
              <a:rPr dirty="0" err="1"/>
              <a:t>reagire</a:t>
            </a:r>
            <a:r>
              <a:rPr dirty="0"/>
              <a:t>, </a:t>
            </a:r>
            <a:r>
              <a:rPr dirty="0" err="1"/>
              <a:t>accompagnata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perdita</a:t>
            </a:r>
            <a:r>
              <a:rPr dirty="0"/>
              <a:t> della </a:t>
            </a:r>
            <a:r>
              <a:rPr dirty="0" err="1"/>
              <a:t>speranza</a:t>
            </a:r>
            <a:r>
              <a:rPr dirty="0"/>
              <a:t> e da </a:t>
            </a:r>
            <a:r>
              <a:rPr dirty="0" err="1"/>
              <a:t>una</a:t>
            </a:r>
            <a:r>
              <a:rPr dirty="0"/>
              <a:t> progressiva </a:t>
            </a:r>
            <a:r>
              <a:rPr dirty="0" err="1"/>
              <a:t>passività</a:t>
            </a:r>
            <a:r>
              <a:rPr dirty="0"/>
              <a:t> di </a:t>
            </a:r>
            <a:r>
              <a:rPr dirty="0" err="1"/>
              <a:t>fronte</a:t>
            </a:r>
            <a:r>
              <a:rPr dirty="0"/>
              <a:t> alle </a:t>
            </a:r>
            <a:r>
              <a:rPr dirty="0" err="1"/>
              <a:t>narrazioni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circolano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social media.</a:t>
            </a:r>
          </a:p>
          <a:p>
            <a:endParaRPr dirty="0"/>
          </a:p>
          <a:p>
            <a:r>
              <a:rPr dirty="0"/>
              <a:t>E </a:t>
            </a:r>
            <a:r>
              <a:rPr dirty="0" err="1"/>
              <a:t>così</a:t>
            </a:r>
            <a:r>
              <a:rPr dirty="0"/>
              <a:t>, proprio di </a:t>
            </a:r>
            <a:r>
              <a:rPr dirty="0" err="1"/>
              <a:t>fronte</a:t>
            </a:r>
            <a:r>
              <a:rPr dirty="0"/>
              <a:t> alla </a:t>
            </a:r>
            <a:r>
              <a:rPr dirty="0" err="1"/>
              <a:t>violenza</a:t>
            </a:r>
            <a:r>
              <a:rPr dirty="0"/>
              <a:t> e alla </a:t>
            </a:r>
            <a:r>
              <a:rPr dirty="0" err="1"/>
              <a:t>distruzione</a:t>
            </a:r>
            <a:r>
              <a:rPr dirty="0"/>
              <a:t>, </a:t>
            </a:r>
            <a:r>
              <a:rPr dirty="0" err="1"/>
              <a:t>rischia</a:t>
            </a:r>
            <a:r>
              <a:rPr dirty="0"/>
              <a:t> di </a:t>
            </a:r>
            <a:r>
              <a:rPr dirty="0" err="1"/>
              <a:t>prevalere</a:t>
            </a:r>
            <a:r>
              <a:rPr dirty="0"/>
              <a:t> il </a:t>
            </a:r>
            <a:r>
              <a:rPr dirty="0" err="1"/>
              <a:t>silenzio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Quello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oggi</a:t>
            </a:r>
            <a:r>
              <a:rPr dirty="0"/>
              <a:t> </a:t>
            </a:r>
            <a:r>
              <a:rPr dirty="0" err="1"/>
              <a:t>definiamo</a:t>
            </a:r>
            <a:r>
              <a:rPr dirty="0"/>
              <a:t> </a:t>
            </a:r>
            <a:r>
              <a:rPr dirty="0" err="1"/>
              <a:t>sistema</a:t>
            </a:r>
            <a:r>
              <a:rPr dirty="0"/>
              <a:t> </a:t>
            </a:r>
            <a:r>
              <a:rPr dirty="0" err="1"/>
              <a:t>neoliberale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inteso</a:t>
            </a:r>
            <a:r>
              <a:rPr dirty="0"/>
              <a:t> come un </a:t>
            </a:r>
            <a:r>
              <a:rPr dirty="0" err="1"/>
              <a:t>sistema</a:t>
            </a:r>
            <a:r>
              <a:rPr dirty="0"/>
              <a:t> politico, </a:t>
            </a:r>
            <a:r>
              <a:rPr dirty="0" err="1"/>
              <a:t>economico</a:t>
            </a:r>
            <a:r>
              <a:rPr dirty="0"/>
              <a:t> e </a:t>
            </a:r>
            <a:r>
              <a:rPr dirty="0" err="1"/>
              <a:t>sociale</a:t>
            </a:r>
            <a:r>
              <a:rPr dirty="0"/>
              <a:t> di </a:t>
            </a:r>
            <a:r>
              <a:rPr dirty="0" err="1"/>
              <a:t>matrice</a:t>
            </a:r>
            <a:r>
              <a:rPr dirty="0"/>
              <a:t> </a:t>
            </a:r>
            <a:r>
              <a:rPr dirty="0" err="1"/>
              <a:t>capitalistica</a:t>
            </a:r>
            <a:r>
              <a:rPr dirty="0"/>
              <a:t>,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avvale</a:t>
            </a:r>
            <a:r>
              <a:rPr dirty="0"/>
              <a:t> sempre </a:t>
            </a:r>
            <a:r>
              <a:rPr dirty="0" err="1"/>
              <a:t>più</a:t>
            </a:r>
            <a:r>
              <a:rPr dirty="0"/>
              <a:t> della </a:t>
            </a:r>
            <a:r>
              <a:rPr dirty="0" err="1"/>
              <a:t>tecnologia</a:t>
            </a:r>
            <a:r>
              <a:rPr dirty="0"/>
              <a:t> e, in </a:t>
            </a:r>
            <a:r>
              <a:rPr dirty="0" err="1"/>
              <a:t>particolare</a:t>
            </a:r>
            <a:r>
              <a:rPr dirty="0"/>
              <a:t>, </a:t>
            </a:r>
            <a:r>
              <a:rPr dirty="0" err="1"/>
              <a:t>dei</a:t>
            </a:r>
            <a:r>
              <a:rPr dirty="0"/>
              <a:t> social media </a:t>
            </a:r>
            <a:r>
              <a:rPr lang="de-DE" dirty="0" err="1"/>
              <a:t>e</a:t>
            </a:r>
            <a:r>
              <a:rPr lang="de-DE" dirty="0"/>
              <a:t> della </a:t>
            </a:r>
            <a:r>
              <a:rPr lang="de-DE" dirty="0" err="1"/>
              <a:t>inteligenza</a:t>
            </a:r>
            <a:r>
              <a:rPr lang="de-DE" dirty="0"/>
              <a:t> </a:t>
            </a:r>
            <a:r>
              <a:rPr lang="de-DE" dirty="0" err="1"/>
              <a:t>artificale</a:t>
            </a:r>
            <a:r>
              <a:rPr lang="de-DE" dirty="0"/>
              <a:t> </a:t>
            </a:r>
            <a:r>
              <a:rPr dirty="0"/>
              <a:t>per </a:t>
            </a:r>
            <a:r>
              <a:rPr dirty="0" err="1"/>
              <a:t>orientare</a:t>
            </a:r>
            <a:r>
              <a:rPr dirty="0"/>
              <a:t> e </a:t>
            </a:r>
            <a:r>
              <a:rPr dirty="0" err="1"/>
              <a:t>condizionare</a:t>
            </a:r>
            <a:r>
              <a:rPr dirty="0"/>
              <a:t> il </a:t>
            </a:r>
            <a:r>
              <a:rPr dirty="0" err="1"/>
              <a:t>comportamento</a:t>
            </a:r>
            <a:r>
              <a:rPr dirty="0"/>
              <a:t> degli </a:t>
            </a:r>
            <a:r>
              <a:rPr dirty="0" err="1"/>
              <a:t>individui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In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processo</a:t>
            </a:r>
            <a:r>
              <a:rPr dirty="0"/>
              <a:t>, il </a:t>
            </a:r>
            <a:r>
              <a:rPr dirty="0" err="1"/>
              <a:t>rischio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quello</a:t>
            </a:r>
            <a:r>
              <a:rPr dirty="0"/>
              <a:t> di un </a:t>
            </a:r>
            <a:r>
              <a:rPr dirty="0" err="1"/>
              <a:t>progressivo</a:t>
            </a:r>
            <a:r>
              <a:rPr dirty="0"/>
              <a:t> </a:t>
            </a:r>
            <a:r>
              <a:rPr dirty="0" err="1"/>
              <a:t>impoverimento</a:t>
            </a:r>
            <a:r>
              <a:rPr dirty="0"/>
              <a:t> della </a:t>
            </a:r>
            <a:r>
              <a:rPr dirty="0" err="1"/>
              <a:t>soggettività</a:t>
            </a:r>
            <a:r>
              <a:rPr dirty="0"/>
              <a:t> e della </a:t>
            </a:r>
            <a:r>
              <a:rPr dirty="0" err="1"/>
              <a:t>capacità</a:t>
            </a:r>
            <a:r>
              <a:rPr dirty="0"/>
              <a:t> </a:t>
            </a:r>
            <a:r>
              <a:rPr dirty="0" err="1"/>
              <a:t>critica</a:t>
            </a:r>
            <a:r>
              <a:rPr dirty="0"/>
              <a:t>, </a:t>
            </a:r>
            <a:r>
              <a:rPr dirty="0" err="1"/>
              <a:t>mentre</a:t>
            </a:r>
            <a:r>
              <a:rPr dirty="0"/>
              <a:t> le </a:t>
            </a:r>
            <a:r>
              <a:rPr dirty="0" err="1"/>
              <a:t>persone</a:t>
            </a:r>
            <a:r>
              <a:rPr dirty="0"/>
              <a:t> </a:t>
            </a:r>
            <a:r>
              <a:rPr dirty="0" err="1"/>
              <a:t>vengono</a:t>
            </a:r>
            <a:r>
              <a:rPr dirty="0"/>
              <a:t> sempre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esposte</a:t>
            </a:r>
            <a:r>
              <a:rPr dirty="0"/>
              <a:t> a </a:t>
            </a:r>
            <a:r>
              <a:rPr dirty="0" err="1"/>
              <a:t>meccanismi</a:t>
            </a:r>
            <a:r>
              <a:rPr dirty="0"/>
              <a:t> di influenza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agiscono</a:t>
            </a:r>
            <a:r>
              <a:rPr dirty="0"/>
              <a:t> </a:t>
            </a:r>
            <a:r>
              <a:rPr dirty="0" err="1"/>
              <a:t>spesso</a:t>
            </a:r>
            <a:r>
              <a:rPr dirty="0"/>
              <a:t> al di </a:t>
            </a:r>
            <a:r>
              <a:rPr dirty="0" err="1"/>
              <a:t>fuori</a:t>
            </a:r>
            <a:r>
              <a:rPr dirty="0"/>
              <a:t> della loro </a:t>
            </a:r>
            <a:r>
              <a:rPr dirty="0" err="1"/>
              <a:t>piena</a:t>
            </a:r>
            <a:r>
              <a:rPr dirty="0"/>
              <a:t> </a:t>
            </a:r>
            <a:r>
              <a:rPr dirty="0" err="1"/>
              <a:t>consapevolezza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Byung-Chul Han (2024) </a:t>
            </a:r>
            <a:r>
              <a:rPr dirty="0" err="1"/>
              <a:t>osserva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il regime </a:t>
            </a:r>
            <a:r>
              <a:rPr dirty="0" err="1"/>
              <a:t>neoliberale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un regime della </a:t>
            </a:r>
            <a:r>
              <a:rPr dirty="0" err="1"/>
              <a:t>paura</a:t>
            </a:r>
            <a:r>
              <a:rPr dirty="0"/>
              <a:t>, </a:t>
            </a:r>
            <a:r>
              <a:rPr dirty="0" err="1"/>
              <a:t>che</a:t>
            </a:r>
            <a:r>
              <a:rPr dirty="0"/>
              <a:t> ha </a:t>
            </a:r>
            <a:r>
              <a:rPr dirty="0" err="1"/>
              <a:t>contribuito</a:t>
            </a:r>
            <a:r>
              <a:rPr dirty="0"/>
              <a:t> a </a:t>
            </a:r>
            <a:r>
              <a:rPr dirty="0" err="1"/>
              <a:t>isolare</a:t>
            </a:r>
            <a:r>
              <a:rPr dirty="0"/>
              <a:t>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individui</a:t>
            </a:r>
            <a:r>
              <a:rPr dirty="0"/>
              <a:t> </a:t>
            </a:r>
            <a:r>
              <a:rPr dirty="0" err="1"/>
              <a:t>trasformandoli</a:t>
            </a:r>
            <a:r>
              <a:rPr dirty="0"/>
              <a:t> in </a:t>
            </a:r>
            <a:r>
              <a:rPr dirty="0" err="1"/>
              <a:t>imprenditori</a:t>
            </a:r>
            <a:r>
              <a:rPr dirty="0"/>
              <a:t> di se </a:t>
            </a:r>
            <a:r>
              <a:rPr dirty="0" err="1"/>
              <a:t>stessi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Per Byung-Chul Han "la </a:t>
            </a:r>
            <a:r>
              <a:rPr dirty="0" err="1"/>
              <a:t>concorrenza</a:t>
            </a:r>
            <a:r>
              <a:rPr dirty="0"/>
              <a:t> </a:t>
            </a:r>
            <a:r>
              <a:rPr dirty="0" err="1"/>
              <a:t>indiscriminata</a:t>
            </a:r>
            <a:r>
              <a:rPr dirty="0"/>
              <a:t> e la </a:t>
            </a:r>
            <a:r>
              <a:rPr dirty="0" err="1"/>
              <a:t>pressione</a:t>
            </a:r>
            <a:r>
              <a:rPr dirty="0"/>
              <a:t> a </a:t>
            </a:r>
            <a:r>
              <a:rPr dirty="0" err="1"/>
              <a:t>ottenere</a:t>
            </a:r>
            <a:r>
              <a:rPr dirty="0"/>
              <a:t> sempre di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indeboliscono</a:t>
            </a:r>
            <a:r>
              <a:rPr dirty="0"/>
              <a:t> la </a:t>
            </a:r>
            <a:r>
              <a:rPr dirty="0" err="1"/>
              <a:t>comunità</a:t>
            </a:r>
            <a:r>
              <a:rPr dirty="0"/>
              <a:t>". </a:t>
            </a:r>
            <a:endParaRPr lang="de-DE" dirty="0"/>
          </a:p>
          <a:p>
            <a:endParaRPr lang="es-IT" dirty="0"/>
          </a:p>
          <a:p>
            <a:r>
              <a:rPr dirty="0"/>
              <a:t>I social media </a:t>
            </a:r>
            <a:r>
              <a:rPr dirty="0" err="1"/>
              <a:t>alimentano</a:t>
            </a:r>
            <a:r>
              <a:rPr dirty="0"/>
              <a:t> </a:t>
            </a:r>
            <a:r>
              <a:rPr dirty="0" err="1"/>
              <a:t>l'illusione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individui</a:t>
            </a:r>
            <a:r>
              <a:rPr dirty="0"/>
              <a:t> </a:t>
            </a:r>
            <a:r>
              <a:rPr dirty="0" err="1"/>
              <a:t>siano</a:t>
            </a:r>
            <a:r>
              <a:rPr dirty="0"/>
              <a:t> </a:t>
            </a:r>
            <a:r>
              <a:rPr dirty="0" err="1"/>
              <a:t>imprenditori</a:t>
            </a:r>
            <a:r>
              <a:rPr dirty="0"/>
              <a:t> di se </a:t>
            </a:r>
            <a:r>
              <a:rPr dirty="0" err="1"/>
              <a:t>stessi</a:t>
            </a:r>
            <a:r>
              <a:rPr dirty="0"/>
              <a:t> e </a:t>
            </a:r>
            <a:r>
              <a:rPr dirty="0" err="1"/>
              <a:t>molti</a:t>
            </a:r>
            <a:r>
              <a:rPr dirty="0"/>
              <a:t> </a:t>
            </a:r>
            <a:r>
              <a:rPr dirty="0" err="1"/>
              <a:t>finiscono</a:t>
            </a:r>
            <a:r>
              <a:rPr dirty="0"/>
              <a:t> per </a:t>
            </a:r>
            <a:r>
              <a:rPr dirty="0" err="1"/>
              <a:t>rimanere</a:t>
            </a:r>
            <a:r>
              <a:rPr dirty="0"/>
              <a:t> </a:t>
            </a:r>
            <a:r>
              <a:rPr dirty="0" err="1"/>
              <a:t>intrappolati</a:t>
            </a:r>
            <a:r>
              <a:rPr dirty="0"/>
              <a:t> </a:t>
            </a:r>
            <a:r>
              <a:rPr dirty="0" err="1"/>
              <a:t>negli</a:t>
            </a:r>
            <a:r>
              <a:rPr dirty="0"/>
              <a:t> </a:t>
            </a:r>
            <a:r>
              <a:rPr dirty="0" err="1"/>
              <a:t>algoritmi</a:t>
            </a:r>
            <a:r>
              <a:rPr dirty="0"/>
              <a:t> 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pressione</a:t>
            </a:r>
            <a:r>
              <a:rPr dirty="0"/>
              <a:t> </a:t>
            </a:r>
            <a:r>
              <a:rPr dirty="0" err="1"/>
              <a:t>costante</a:t>
            </a:r>
            <a:r>
              <a:rPr dirty="0"/>
              <a:t> a </a:t>
            </a:r>
            <a:r>
              <a:rPr dirty="0" err="1"/>
              <a:t>ottenere</a:t>
            </a:r>
            <a:r>
              <a:rPr dirty="0"/>
              <a:t> </a:t>
            </a:r>
            <a:r>
              <a:rPr dirty="0" err="1"/>
              <a:t>risultati</a:t>
            </a:r>
            <a:r>
              <a:rPr dirty="0"/>
              <a:t> </a:t>
            </a:r>
            <a:r>
              <a:rPr dirty="0" err="1"/>
              <a:t>spesso</a:t>
            </a:r>
            <a:r>
              <a:rPr dirty="0"/>
              <a:t> porta al burn out e alla </a:t>
            </a:r>
            <a:r>
              <a:rPr dirty="0" err="1"/>
              <a:t>depressione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Si </a:t>
            </a:r>
            <a:r>
              <a:rPr dirty="0" err="1"/>
              <a:t>apre</a:t>
            </a:r>
            <a:r>
              <a:rPr dirty="0"/>
              <a:t> </a:t>
            </a:r>
            <a:r>
              <a:rPr dirty="0" err="1"/>
              <a:t>allora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questione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ritengo</a:t>
            </a:r>
            <a:r>
              <a:rPr dirty="0"/>
              <a:t> </a:t>
            </a:r>
            <a:r>
              <a:rPr dirty="0" err="1"/>
              <a:t>fondamentale</a:t>
            </a:r>
            <a:r>
              <a:rPr dirty="0"/>
              <a:t>: </a:t>
            </a:r>
            <a:r>
              <a:rPr dirty="0" err="1"/>
              <a:t>fino</a:t>
            </a:r>
            <a:r>
              <a:rPr dirty="0"/>
              <a:t> a </a:t>
            </a:r>
            <a:r>
              <a:rPr dirty="0" err="1"/>
              <a:t>che</a:t>
            </a:r>
            <a:r>
              <a:rPr dirty="0"/>
              <a:t> punto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governi</a:t>
            </a:r>
            <a:r>
              <a:rPr dirty="0"/>
              <a:t> </a:t>
            </a:r>
            <a:r>
              <a:rPr dirty="0" err="1"/>
              <a:t>conservano</a:t>
            </a:r>
            <a:r>
              <a:rPr dirty="0"/>
              <a:t> </a:t>
            </a:r>
            <a:r>
              <a:rPr dirty="0" err="1"/>
              <a:t>oggi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reale</a:t>
            </a:r>
            <a:r>
              <a:rPr dirty="0"/>
              <a:t> </a:t>
            </a:r>
            <a:r>
              <a:rPr dirty="0" err="1"/>
              <a:t>autonomia</a:t>
            </a:r>
            <a:r>
              <a:rPr dirty="0"/>
              <a:t> rispetto al </a:t>
            </a:r>
            <a:r>
              <a:rPr dirty="0" err="1"/>
              <a:t>capitale</a:t>
            </a:r>
            <a:r>
              <a:rPr dirty="0"/>
              <a:t>, sempre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concentrato</a:t>
            </a:r>
            <a:r>
              <a:rPr dirty="0"/>
              <a:t> </a:t>
            </a:r>
            <a:r>
              <a:rPr dirty="0" err="1"/>
              <a:t>nelle</a:t>
            </a:r>
            <a:r>
              <a:rPr dirty="0"/>
              <a:t> mani di un </a:t>
            </a:r>
            <a:r>
              <a:rPr dirty="0" err="1"/>
              <a:t>numero</a:t>
            </a:r>
            <a:r>
              <a:rPr dirty="0"/>
              <a:t> ristretto di </a:t>
            </a:r>
            <a:r>
              <a:rPr dirty="0" err="1"/>
              <a:t>grandi</a:t>
            </a:r>
            <a:r>
              <a:rPr dirty="0"/>
              <a:t> </a:t>
            </a:r>
            <a:r>
              <a:rPr dirty="0" err="1"/>
              <a:t>aziende</a:t>
            </a:r>
            <a:r>
              <a:rPr dirty="0"/>
              <a:t> </a:t>
            </a:r>
            <a:r>
              <a:rPr dirty="0" err="1"/>
              <a:t>tecnologiche</a:t>
            </a:r>
            <a:r>
              <a:rPr dirty="0"/>
              <a:t>? </a:t>
            </a:r>
            <a:endParaRPr lang="de-DE" dirty="0"/>
          </a:p>
          <a:p>
            <a:endParaRPr lang="es-IT" dirty="0"/>
          </a:p>
          <a:p>
            <a:r>
              <a:rPr lang="es-IT" dirty="0"/>
              <a:t>Alcune aziente tecnologich attualmente hanno un valore patrimoniale superiore quello di paesi.</a:t>
            </a:r>
            <a:endParaRPr lang="de-DE" dirty="0"/>
          </a:p>
          <a:p>
            <a:endParaRPr lang="es-IT" dirty="0"/>
          </a:p>
          <a:p>
            <a:r>
              <a:rPr dirty="0"/>
              <a:t>Si </a:t>
            </a:r>
            <a:r>
              <a:rPr dirty="0" err="1"/>
              <a:t>tratta</a:t>
            </a:r>
            <a:r>
              <a:rPr dirty="0"/>
              <a:t> di </a:t>
            </a:r>
            <a:r>
              <a:rPr dirty="0" err="1"/>
              <a:t>imprese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stanno</a:t>
            </a:r>
            <a:r>
              <a:rPr dirty="0"/>
              <a:t> </a:t>
            </a:r>
            <a:r>
              <a:rPr dirty="0" err="1"/>
              <a:t>investendo</a:t>
            </a:r>
            <a:r>
              <a:rPr dirty="0"/>
              <a:t> in </a:t>
            </a:r>
            <a:r>
              <a:rPr dirty="0" err="1"/>
              <a:t>misura</a:t>
            </a:r>
            <a:r>
              <a:rPr dirty="0"/>
              <a:t> </a:t>
            </a:r>
            <a:r>
              <a:rPr dirty="0" err="1"/>
              <a:t>crescente</a:t>
            </a:r>
            <a:r>
              <a:rPr dirty="0"/>
              <a:t> </a:t>
            </a:r>
            <a:r>
              <a:rPr dirty="0" err="1"/>
              <a:t>nell'intelligenza</a:t>
            </a:r>
            <a:r>
              <a:rPr dirty="0"/>
              <a:t> </a:t>
            </a:r>
            <a:r>
              <a:rPr dirty="0" err="1"/>
              <a:t>artificiale</a:t>
            </a:r>
            <a:r>
              <a:rPr dirty="0"/>
              <a:t> e, in </a:t>
            </a:r>
            <a:r>
              <a:rPr dirty="0" err="1"/>
              <a:t>particolare</a:t>
            </a:r>
            <a:r>
              <a:rPr dirty="0"/>
              <a:t>, </a:t>
            </a:r>
            <a:r>
              <a:rPr dirty="0" err="1"/>
              <a:t>nelle</a:t>
            </a:r>
            <a:r>
              <a:rPr dirty="0"/>
              <a:t> sue </a:t>
            </a:r>
            <a:r>
              <a:rPr dirty="0" err="1"/>
              <a:t>applicazioni</a:t>
            </a:r>
            <a:r>
              <a:rPr dirty="0"/>
              <a:t> </a:t>
            </a:r>
            <a:r>
              <a:rPr dirty="0" err="1"/>
              <a:t>all'industria</a:t>
            </a:r>
            <a:r>
              <a:rPr dirty="0"/>
              <a:t> </a:t>
            </a:r>
            <a:r>
              <a:rPr dirty="0" err="1"/>
              <a:t>bellica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quindi</a:t>
            </a:r>
            <a:r>
              <a:rPr dirty="0"/>
              <a:t> </a:t>
            </a:r>
            <a:r>
              <a:rPr dirty="0" err="1"/>
              <a:t>necessario</a:t>
            </a:r>
            <a:r>
              <a:rPr dirty="0"/>
              <a:t> </a:t>
            </a:r>
            <a:r>
              <a:rPr dirty="0" err="1"/>
              <a:t>interrogarsi</a:t>
            </a:r>
            <a:r>
              <a:rPr dirty="0"/>
              <a:t> </a:t>
            </a:r>
            <a:r>
              <a:rPr dirty="0" err="1"/>
              <a:t>sul</a:t>
            </a:r>
            <a:r>
              <a:rPr dirty="0"/>
              <a:t> </a:t>
            </a:r>
            <a:r>
              <a:rPr dirty="0" err="1"/>
              <a:t>rapporto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potere</a:t>
            </a:r>
            <a:r>
              <a:rPr dirty="0"/>
              <a:t> politico, </a:t>
            </a:r>
            <a:r>
              <a:rPr dirty="0" err="1"/>
              <a:t>potere</a:t>
            </a:r>
            <a:r>
              <a:rPr dirty="0"/>
              <a:t> </a:t>
            </a:r>
            <a:r>
              <a:rPr dirty="0" err="1"/>
              <a:t>economico</a:t>
            </a:r>
            <a:r>
              <a:rPr dirty="0"/>
              <a:t> e </a:t>
            </a:r>
            <a:r>
              <a:rPr dirty="0" err="1"/>
              <a:t>potere</a:t>
            </a:r>
            <a:r>
              <a:rPr dirty="0"/>
              <a:t> </a:t>
            </a:r>
            <a:r>
              <a:rPr dirty="0" err="1"/>
              <a:t>tecnologico</a:t>
            </a:r>
            <a:r>
              <a:rPr dirty="0"/>
              <a:t>, e </a:t>
            </a:r>
            <a:r>
              <a:rPr dirty="0" err="1"/>
              <a:t>sulle</a:t>
            </a:r>
            <a:r>
              <a:rPr dirty="0"/>
              <a:t> </a:t>
            </a:r>
            <a:r>
              <a:rPr dirty="0" err="1"/>
              <a:t>conseguenze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crescente</a:t>
            </a:r>
            <a:r>
              <a:rPr dirty="0"/>
              <a:t> </a:t>
            </a:r>
            <a:r>
              <a:rPr dirty="0" err="1"/>
              <a:t>concentrazione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avere</a:t>
            </a:r>
            <a:r>
              <a:rPr dirty="0"/>
              <a:t> </a:t>
            </a:r>
            <a:r>
              <a:rPr dirty="0" err="1"/>
              <a:t>sulla</a:t>
            </a:r>
            <a:r>
              <a:rPr dirty="0"/>
              <a:t> </a:t>
            </a:r>
            <a:r>
              <a:rPr dirty="0" err="1"/>
              <a:t>società</a:t>
            </a:r>
            <a:r>
              <a:rPr dirty="0"/>
              <a:t> e </a:t>
            </a:r>
            <a:r>
              <a:rPr dirty="0" err="1"/>
              <a:t>sulla</a:t>
            </a:r>
            <a:r>
              <a:rPr dirty="0"/>
              <a:t> vita </a:t>
            </a:r>
            <a:r>
              <a:rPr dirty="0" err="1"/>
              <a:t>psichica</a:t>
            </a:r>
            <a:r>
              <a:rPr dirty="0"/>
              <a:t> degli </a:t>
            </a:r>
            <a:r>
              <a:rPr dirty="0" err="1"/>
              <a:t>individui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La </a:t>
            </a:r>
            <a:r>
              <a:rPr dirty="0" err="1"/>
              <a:t>versione</a:t>
            </a:r>
            <a:r>
              <a:rPr dirty="0"/>
              <a:t> </a:t>
            </a:r>
            <a:r>
              <a:rPr dirty="0" err="1"/>
              <a:t>attuale</a:t>
            </a:r>
            <a:r>
              <a:rPr dirty="0"/>
              <a:t> del </a:t>
            </a:r>
            <a:r>
              <a:rPr dirty="0" err="1"/>
              <a:t>sistema</a:t>
            </a:r>
            <a:r>
              <a:rPr dirty="0"/>
              <a:t> </a:t>
            </a:r>
            <a:r>
              <a:rPr dirty="0" err="1"/>
              <a:t>Liberale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basa</a:t>
            </a:r>
            <a:r>
              <a:rPr dirty="0"/>
              <a:t> </a:t>
            </a:r>
            <a:r>
              <a:rPr dirty="0" err="1"/>
              <a:t>sul</a:t>
            </a:r>
            <a:r>
              <a:rPr dirty="0"/>
              <a:t> </a:t>
            </a:r>
            <a:r>
              <a:rPr dirty="0" err="1"/>
              <a:t>concetto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dobbiamo</a:t>
            </a:r>
            <a:r>
              <a:rPr dirty="0"/>
              <a:t> </a:t>
            </a:r>
            <a:r>
              <a:rPr dirty="0" err="1"/>
              <a:t>aumentare</a:t>
            </a:r>
            <a:r>
              <a:rPr dirty="0"/>
              <a:t> la </a:t>
            </a:r>
            <a:r>
              <a:rPr dirty="0" err="1"/>
              <a:t>produzione</a:t>
            </a:r>
            <a:r>
              <a:rPr dirty="0"/>
              <a:t> e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servizi</a:t>
            </a:r>
            <a:r>
              <a:rPr dirty="0"/>
              <a:t> senza </a:t>
            </a:r>
            <a:r>
              <a:rPr dirty="0" err="1"/>
              <a:t>limiti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Perché</a:t>
            </a:r>
            <a:r>
              <a:rPr dirty="0"/>
              <a:t> </a:t>
            </a:r>
            <a:r>
              <a:rPr dirty="0" err="1"/>
              <a:t>abbiamo</a:t>
            </a:r>
            <a:r>
              <a:rPr dirty="0"/>
              <a:t> </a:t>
            </a:r>
            <a:r>
              <a:rPr dirty="0" err="1"/>
              <a:t>bisogno</a:t>
            </a:r>
            <a:r>
              <a:rPr dirty="0"/>
              <a:t> di </a:t>
            </a:r>
            <a:r>
              <a:rPr dirty="0" err="1"/>
              <a:t>crescere</a:t>
            </a:r>
            <a:r>
              <a:rPr dirty="0"/>
              <a:t> </a:t>
            </a:r>
            <a:r>
              <a:rPr dirty="0" err="1"/>
              <a:t>così</a:t>
            </a:r>
            <a:r>
              <a:rPr dirty="0"/>
              <a:t> tanto?</a:t>
            </a:r>
            <a:endParaRPr lang="de-DE" dirty="0"/>
          </a:p>
          <a:p>
            <a:endParaRPr lang="es-IT" dirty="0"/>
          </a:p>
          <a:p>
            <a:r>
              <a:rPr lang="es-IT" dirty="0"/>
              <a:t>La natura non é piu in grado di sostenere il ritmo di accelerazione della produzione , basato in un consumo senza senso.</a:t>
            </a:r>
          </a:p>
          <a:p>
            <a:endParaRPr lang="es-IT" dirty="0"/>
          </a:p>
          <a:p>
            <a:r>
              <a:rPr lang="es-IT" dirty="0"/>
              <a:t> l´anima é disocciata, malata e  diventata neurotica . </a:t>
            </a:r>
          </a:p>
          <a:p>
            <a:endParaRPr lang="es-IT" dirty="0"/>
          </a:p>
          <a:p>
            <a:r>
              <a:rPr lang="es-IT" dirty="0"/>
              <a:t>Il pianeta non regge piu la spinta alla crescita del modelo neo liberale .</a:t>
            </a:r>
          </a:p>
          <a:p>
            <a:endParaRPr lang="es-IT" dirty="0"/>
          </a:p>
          <a:p>
            <a:r>
              <a:rPr lang="es-IT" dirty="0"/>
              <a:t>Questa dinamica perversa porta anche a una concentrazione del potere ha anche significativi effetti colaterali distruttivi sul indivuduo , come vedremo 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Questa </a:t>
            </a:r>
            <a:r>
              <a:rPr dirty="0" err="1"/>
              <a:t>crisi</a:t>
            </a:r>
            <a:r>
              <a:rPr dirty="0"/>
              <a:t> non </a:t>
            </a:r>
            <a:r>
              <a:rPr dirty="0" err="1"/>
              <a:t>riguarda</a:t>
            </a:r>
            <a:r>
              <a:rPr dirty="0"/>
              <a:t> un solo </a:t>
            </a:r>
            <a:r>
              <a:rPr dirty="0" err="1"/>
              <a:t>settore</a:t>
            </a:r>
            <a:r>
              <a:rPr dirty="0"/>
              <a:t> della vita </a:t>
            </a:r>
            <a:r>
              <a:rPr dirty="0" err="1"/>
              <a:t>collettiva</a:t>
            </a:r>
            <a:r>
              <a:rPr dirty="0"/>
              <a:t>. </a:t>
            </a:r>
            <a:r>
              <a:rPr dirty="0" err="1"/>
              <a:t>È</a:t>
            </a:r>
            <a:r>
              <a:rPr dirty="0"/>
              <a:t> 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dinamica</a:t>
            </a:r>
            <a:r>
              <a:rPr dirty="0"/>
              <a:t> </a:t>
            </a:r>
            <a:r>
              <a:rPr dirty="0" err="1"/>
              <a:t>complessa</a:t>
            </a:r>
            <a:r>
              <a:rPr dirty="0"/>
              <a:t>, </a:t>
            </a:r>
            <a:r>
              <a:rPr dirty="0" err="1"/>
              <a:t>nella</a:t>
            </a:r>
            <a:r>
              <a:rPr dirty="0"/>
              <a:t> quale le </a:t>
            </a:r>
            <a:r>
              <a:rPr dirty="0" err="1"/>
              <a:t>dimensioni</a:t>
            </a:r>
            <a:r>
              <a:rPr dirty="0"/>
              <a:t> </a:t>
            </a:r>
            <a:r>
              <a:rPr dirty="0" err="1"/>
              <a:t>economiche</a:t>
            </a:r>
            <a:r>
              <a:rPr dirty="0"/>
              <a:t>, </a:t>
            </a:r>
            <a:r>
              <a:rPr dirty="0" err="1"/>
              <a:t>sociali</a:t>
            </a:r>
            <a:r>
              <a:rPr dirty="0"/>
              <a:t>, </a:t>
            </a:r>
            <a:r>
              <a:rPr dirty="0" err="1"/>
              <a:t>ecologiche</a:t>
            </a:r>
            <a:r>
              <a:rPr dirty="0"/>
              <a:t>, </a:t>
            </a:r>
            <a:r>
              <a:rPr dirty="0" err="1"/>
              <a:t>tecnologiche</a:t>
            </a:r>
            <a:r>
              <a:rPr dirty="0"/>
              <a:t> e </a:t>
            </a:r>
            <a:r>
              <a:rPr dirty="0" err="1"/>
              <a:t>psicologiche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intrecciano</a:t>
            </a:r>
            <a:r>
              <a:rPr dirty="0"/>
              <a:t> e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alimentano</a:t>
            </a:r>
            <a:r>
              <a:rPr dirty="0"/>
              <a:t> </a:t>
            </a:r>
            <a:r>
              <a:rPr dirty="0" err="1"/>
              <a:t>reciprocamente</a:t>
            </a:r>
            <a:r>
              <a:rPr dirty="0"/>
              <a:t>.</a:t>
            </a:r>
          </a:p>
          <a:p>
            <a:endParaRPr dirty="0"/>
          </a:p>
          <a:p>
            <a:r>
              <a:rPr lang="es-IT" dirty="0"/>
              <a:t>É importante riflettere in che modo </a:t>
            </a:r>
            <a:r>
              <a:rPr dirty="0"/>
              <a:t>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vissuta</a:t>
            </a:r>
            <a:r>
              <a:rPr dirty="0"/>
              <a:t> e </a:t>
            </a:r>
            <a:r>
              <a:rPr dirty="0" err="1"/>
              <a:t>trasformata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individuale</a:t>
            </a:r>
            <a:r>
              <a:rPr lang="de-DE" dirty="0"/>
              <a:t>.</a:t>
            </a:r>
            <a:r>
              <a:rPr dirty="0"/>
              <a:t> </a:t>
            </a:r>
            <a:endParaRPr lang="de-DE" dirty="0"/>
          </a:p>
          <a:p>
            <a:endParaRPr lang="es-IT" dirty="0"/>
          </a:p>
          <a:p>
            <a:r>
              <a:rPr dirty="0"/>
              <a:t>E, </a:t>
            </a:r>
            <a:r>
              <a:rPr dirty="0" err="1"/>
              <a:t>allo</a:t>
            </a:r>
            <a:r>
              <a:rPr dirty="0"/>
              <a:t> </a:t>
            </a:r>
            <a:r>
              <a:rPr dirty="0" err="1"/>
              <a:t>stesso</a:t>
            </a:r>
            <a:r>
              <a:rPr dirty="0"/>
              <a:t> tempo</a:t>
            </a:r>
            <a:r>
              <a:rPr lang="de-DE" dirty="0"/>
              <a:t> </a:t>
            </a:r>
            <a:r>
              <a:rPr lang="de-DE" dirty="0" err="1"/>
              <a:t>domandarsi</a:t>
            </a:r>
            <a:r>
              <a:rPr lang="de-DE" dirty="0"/>
              <a:t> </a:t>
            </a:r>
            <a:r>
              <a:rPr dirty="0"/>
              <a:t>,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cosa</a:t>
            </a:r>
            <a:r>
              <a:rPr dirty="0"/>
              <a:t> </a:t>
            </a:r>
            <a:r>
              <a:rPr dirty="0" err="1"/>
              <a:t>esiste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individuale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 </a:t>
            </a:r>
            <a:r>
              <a:rPr dirty="0" err="1"/>
              <a:t>sost</a:t>
            </a:r>
            <a:r>
              <a:rPr lang="de-DE" dirty="0" err="1"/>
              <a:t>iene</a:t>
            </a:r>
            <a:r>
              <a:rPr dirty="0"/>
              <a:t>, </a:t>
            </a:r>
            <a:r>
              <a:rPr dirty="0" err="1"/>
              <a:t>alimenta</a:t>
            </a:r>
            <a:r>
              <a:rPr dirty="0"/>
              <a:t> </a:t>
            </a:r>
            <a:r>
              <a:rPr lang="de-DE" dirty="0" err="1"/>
              <a:t>e</a:t>
            </a:r>
            <a:r>
              <a:rPr lang="de-DE" dirty="0"/>
              <a:t> </a:t>
            </a:r>
            <a:r>
              <a:rPr dirty="0"/>
              <a:t> </a:t>
            </a:r>
            <a:r>
              <a:rPr dirty="0" err="1"/>
              <a:t>amplifica</a:t>
            </a:r>
            <a:r>
              <a:rPr dirty="0"/>
              <a:t>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dinamica</a:t>
            </a:r>
            <a:r>
              <a:rPr dirty="0"/>
              <a:t> di </a:t>
            </a:r>
            <a:r>
              <a:rPr dirty="0" err="1"/>
              <a:t>distruzione</a:t>
            </a:r>
            <a:r>
              <a:rPr dirty="0"/>
              <a:t>?</a:t>
            </a:r>
          </a:p>
          <a:p>
            <a:endParaRPr dirty="0"/>
          </a:p>
          <a:p>
            <a:r>
              <a:rPr lang="de-DE" dirty="0" err="1"/>
              <a:t>Esiste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relazione</a:t>
            </a:r>
            <a:r>
              <a:rPr dirty="0"/>
              <a:t> </a:t>
            </a:r>
            <a:r>
              <a:rPr dirty="0" err="1"/>
              <a:t>circolare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lang="de-DE" dirty="0"/>
              <a:t>l`</a:t>
            </a:r>
            <a:r>
              <a:rPr dirty="0" err="1"/>
              <a:t>individuo</a:t>
            </a:r>
            <a:r>
              <a:rPr dirty="0"/>
              <a:t> e </a:t>
            </a:r>
            <a:r>
              <a:rPr lang="de-DE" dirty="0"/>
              <a:t>il </a:t>
            </a:r>
            <a:r>
              <a:rPr dirty="0" err="1"/>
              <a:t>collettivo</a:t>
            </a:r>
            <a:r>
              <a:rPr dirty="0"/>
              <a:t>: la </a:t>
            </a:r>
            <a:r>
              <a:rPr dirty="0" err="1"/>
              <a:t>crisi</a:t>
            </a:r>
            <a:r>
              <a:rPr dirty="0"/>
              <a:t> </a:t>
            </a:r>
            <a:r>
              <a:rPr dirty="0" err="1"/>
              <a:t>esterna</a:t>
            </a:r>
            <a:r>
              <a:rPr dirty="0"/>
              <a:t> </a:t>
            </a:r>
            <a:r>
              <a:rPr dirty="0" err="1"/>
              <a:t>agisce</a:t>
            </a:r>
            <a:r>
              <a:rPr dirty="0"/>
              <a:t> </a:t>
            </a:r>
            <a:r>
              <a:rPr dirty="0" err="1"/>
              <a:t>sulla</a:t>
            </a:r>
            <a:r>
              <a:rPr dirty="0"/>
              <a:t>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individuale</a:t>
            </a:r>
            <a:r>
              <a:rPr dirty="0"/>
              <a:t>, ma la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individuale</a:t>
            </a:r>
            <a:r>
              <a:rPr dirty="0"/>
              <a:t> </a:t>
            </a:r>
            <a:r>
              <a:rPr dirty="0" err="1"/>
              <a:t>partecipa</a:t>
            </a:r>
            <a:r>
              <a:rPr dirty="0"/>
              <a:t>, a </a:t>
            </a:r>
            <a:r>
              <a:rPr dirty="0" err="1"/>
              <a:t>sua</a:t>
            </a:r>
            <a:r>
              <a:rPr dirty="0"/>
              <a:t> volta, alla </a:t>
            </a:r>
            <a:r>
              <a:rPr dirty="0" err="1"/>
              <a:t>costruzione</a:t>
            </a:r>
            <a:r>
              <a:rPr dirty="0"/>
              <a:t> della </a:t>
            </a:r>
            <a:r>
              <a:rPr dirty="0" err="1"/>
              <a:t>realtà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In </a:t>
            </a:r>
            <a:r>
              <a:rPr dirty="0" err="1"/>
              <a:t>questo</a:t>
            </a:r>
            <a:r>
              <a:rPr dirty="0"/>
              <a:t> senso</a:t>
            </a:r>
            <a:r>
              <a:rPr lang="de-DE" dirty="0"/>
              <a:t> </a:t>
            </a:r>
            <a:r>
              <a:rPr dirty="0" err="1"/>
              <a:t>violenza</a:t>
            </a:r>
            <a:r>
              <a:rPr dirty="0"/>
              <a:t> e </a:t>
            </a:r>
            <a:r>
              <a:rPr dirty="0" err="1"/>
              <a:t>distruzione</a:t>
            </a:r>
            <a:r>
              <a:rPr dirty="0"/>
              <a:t> </a:t>
            </a:r>
            <a:r>
              <a:rPr dirty="0" err="1"/>
              <a:t>assumono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struttura</a:t>
            </a:r>
            <a:r>
              <a:rPr dirty="0"/>
              <a:t> </a:t>
            </a:r>
            <a:r>
              <a:rPr dirty="0" err="1"/>
              <a:t>uroborica</a:t>
            </a:r>
            <a:r>
              <a:rPr dirty="0"/>
              <a:t>: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fuori</a:t>
            </a:r>
            <a:r>
              <a:rPr dirty="0"/>
              <a:t> </a:t>
            </a:r>
            <a:r>
              <a:rPr dirty="0" err="1"/>
              <a:t>ritorna</a:t>
            </a:r>
            <a:r>
              <a:rPr dirty="0"/>
              <a:t> </a:t>
            </a:r>
            <a:r>
              <a:rPr dirty="0" err="1"/>
              <a:t>dentro</a:t>
            </a:r>
            <a:r>
              <a:rPr dirty="0"/>
              <a:t>, e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dentro</a:t>
            </a:r>
            <a:r>
              <a:rPr dirty="0"/>
              <a:t> </a:t>
            </a:r>
            <a:r>
              <a:rPr dirty="0" err="1"/>
              <a:t>torna</a:t>
            </a:r>
            <a:r>
              <a:rPr dirty="0"/>
              <a:t> </a:t>
            </a:r>
            <a:r>
              <a:rPr dirty="0" err="1"/>
              <a:t>continuamente</a:t>
            </a:r>
            <a:r>
              <a:rPr dirty="0"/>
              <a:t> ad </a:t>
            </a:r>
            <a:r>
              <a:rPr dirty="0" err="1"/>
              <a:t>agire</a:t>
            </a:r>
            <a:r>
              <a:rPr dirty="0"/>
              <a:t> </a:t>
            </a:r>
            <a:r>
              <a:rPr dirty="0" err="1"/>
              <a:t>sul</a:t>
            </a:r>
            <a:r>
              <a:rPr dirty="0"/>
              <a:t> </a:t>
            </a:r>
            <a:r>
              <a:rPr dirty="0" err="1"/>
              <a:t>fuori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In </a:t>
            </a:r>
            <a:r>
              <a:rPr dirty="0" err="1"/>
              <a:t>che</a:t>
            </a:r>
            <a:r>
              <a:rPr dirty="0"/>
              <a:t> modo la </a:t>
            </a:r>
            <a:r>
              <a:rPr dirty="0" err="1"/>
              <a:t>crisi</a:t>
            </a:r>
            <a:r>
              <a:rPr dirty="0"/>
              <a:t> </a:t>
            </a:r>
            <a:r>
              <a:rPr dirty="0" err="1"/>
              <a:t>attuale</a:t>
            </a:r>
            <a:r>
              <a:rPr dirty="0"/>
              <a:t> </a:t>
            </a:r>
            <a:r>
              <a:rPr dirty="0" err="1"/>
              <a:t>sta</a:t>
            </a:r>
            <a:r>
              <a:rPr dirty="0"/>
              <a:t> </a:t>
            </a:r>
            <a:r>
              <a:rPr dirty="0" err="1"/>
              <a:t>condizionando</a:t>
            </a:r>
            <a:r>
              <a:rPr dirty="0"/>
              <a:t> la </a:t>
            </a:r>
            <a:r>
              <a:rPr dirty="0" err="1"/>
              <a:t>psiche</a:t>
            </a:r>
            <a:r>
              <a:rPr dirty="0"/>
              <a:t> degli </a:t>
            </a:r>
            <a:r>
              <a:rPr dirty="0" err="1"/>
              <a:t>individui</a:t>
            </a:r>
            <a:r>
              <a:rPr dirty="0"/>
              <a:t>? </a:t>
            </a:r>
            <a:endParaRPr lang="de-DE" dirty="0"/>
          </a:p>
          <a:p>
            <a:endParaRPr dirty="0"/>
          </a:p>
          <a:p>
            <a:r>
              <a:rPr dirty="0"/>
              <a:t>Molte </a:t>
            </a:r>
            <a:r>
              <a:rPr dirty="0" err="1"/>
              <a:t>persone</a:t>
            </a:r>
            <a:r>
              <a:rPr dirty="0"/>
              <a:t> </a:t>
            </a:r>
            <a:r>
              <a:rPr dirty="0" err="1"/>
              <a:t>sembrano</a:t>
            </a:r>
            <a:r>
              <a:rPr dirty="0"/>
              <a:t> vivere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crescente</a:t>
            </a:r>
            <a:r>
              <a:rPr dirty="0"/>
              <a:t> </a:t>
            </a:r>
            <a:r>
              <a:rPr dirty="0" err="1"/>
              <a:t>distanza</a:t>
            </a:r>
            <a:r>
              <a:rPr dirty="0"/>
              <a:t> </a:t>
            </a:r>
            <a:r>
              <a:rPr dirty="0" err="1"/>
              <a:t>sia</a:t>
            </a:r>
            <a:r>
              <a:rPr dirty="0"/>
              <a:t> dal proprio mondo </a:t>
            </a:r>
            <a:r>
              <a:rPr dirty="0" err="1"/>
              <a:t>interno</a:t>
            </a:r>
            <a:r>
              <a:rPr dirty="0"/>
              <a:t> </a:t>
            </a:r>
            <a:r>
              <a:rPr dirty="0" err="1"/>
              <a:t>sia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vita </a:t>
            </a:r>
            <a:r>
              <a:rPr dirty="0" err="1"/>
              <a:t>sociale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Ne </a:t>
            </a:r>
            <a:r>
              <a:rPr dirty="0" err="1"/>
              <a:t>deriva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sensazione</a:t>
            </a:r>
            <a:r>
              <a:rPr dirty="0"/>
              <a:t> di </a:t>
            </a:r>
            <a:r>
              <a:rPr dirty="0" err="1"/>
              <a:t>vuoto</a:t>
            </a:r>
            <a:r>
              <a:rPr dirty="0"/>
              <a:t>, di </a:t>
            </a:r>
            <a:r>
              <a:rPr dirty="0" err="1"/>
              <a:t>smarrimento</a:t>
            </a:r>
            <a:r>
              <a:rPr dirty="0"/>
              <a:t>, quasi di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sospesi</a:t>
            </a:r>
            <a:r>
              <a:rPr dirty="0"/>
              <a:t> in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fase</a:t>
            </a:r>
            <a:r>
              <a:rPr dirty="0"/>
              <a:t> di </a:t>
            </a:r>
            <a:r>
              <a:rPr dirty="0" err="1"/>
              <a:t>transizione</a:t>
            </a:r>
            <a:r>
              <a:rPr dirty="0"/>
              <a:t> di cui non </a:t>
            </a:r>
            <a:r>
              <a:rPr dirty="0" err="1"/>
              <a:t>riusciamo</a:t>
            </a:r>
            <a:r>
              <a:rPr dirty="0"/>
              <a:t> </a:t>
            </a:r>
            <a:r>
              <a:rPr dirty="0" err="1"/>
              <a:t>ancora</a:t>
            </a:r>
            <a:r>
              <a:rPr dirty="0"/>
              <a:t> a </a:t>
            </a:r>
            <a:r>
              <a:rPr dirty="0" err="1"/>
              <a:t>intravedere</a:t>
            </a:r>
            <a:r>
              <a:rPr dirty="0"/>
              <a:t> né la </a:t>
            </a:r>
            <a:r>
              <a:rPr dirty="0" err="1"/>
              <a:t>durata</a:t>
            </a:r>
            <a:r>
              <a:rPr dirty="0"/>
              <a:t> né </a:t>
            </a:r>
            <a:r>
              <a:rPr dirty="0" err="1"/>
              <a:t>l’esito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 di </a:t>
            </a:r>
            <a:r>
              <a:rPr dirty="0" err="1"/>
              <a:t>liminalità</a:t>
            </a:r>
            <a:r>
              <a:rPr dirty="0"/>
              <a:t>: non </a:t>
            </a:r>
            <a:r>
              <a:rPr dirty="0" err="1"/>
              <a:t>apparteniamo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pienamente</a:t>
            </a:r>
            <a:r>
              <a:rPr dirty="0"/>
              <a:t> al mondo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conoscevamo</a:t>
            </a:r>
            <a:r>
              <a:rPr dirty="0"/>
              <a:t>, ma non </a:t>
            </a:r>
            <a:r>
              <a:rPr dirty="0" err="1"/>
              <a:t>siamo</a:t>
            </a:r>
            <a:r>
              <a:rPr dirty="0"/>
              <a:t> </a:t>
            </a:r>
            <a:r>
              <a:rPr dirty="0" err="1"/>
              <a:t>ancora</a:t>
            </a:r>
            <a:r>
              <a:rPr dirty="0"/>
              <a:t> in </a:t>
            </a:r>
            <a:r>
              <a:rPr dirty="0" err="1"/>
              <a:t>grado</a:t>
            </a:r>
            <a:r>
              <a:rPr dirty="0"/>
              <a:t> di </a:t>
            </a:r>
            <a:r>
              <a:rPr dirty="0" err="1"/>
              <a:t>riconoscere</a:t>
            </a:r>
            <a:r>
              <a:rPr dirty="0"/>
              <a:t> </a:t>
            </a:r>
            <a:r>
              <a:rPr dirty="0" err="1"/>
              <a:t>quello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sta</a:t>
            </a:r>
            <a:r>
              <a:rPr dirty="0"/>
              <a:t> </a:t>
            </a:r>
            <a:r>
              <a:rPr dirty="0" err="1"/>
              <a:t>emergendo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A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accompagna</a:t>
            </a:r>
            <a:r>
              <a:rPr dirty="0"/>
              <a:t> </a:t>
            </a:r>
            <a:r>
              <a:rPr dirty="0" err="1"/>
              <a:t>spesso</a:t>
            </a:r>
            <a:r>
              <a:rPr dirty="0"/>
              <a:t> un </a:t>
            </a:r>
            <a:r>
              <a:rPr dirty="0" err="1"/>
              <a:t>sentimento</a:t>
            </a:r>
            <a:r>
              <a:rPr dirty="0"/>
              <a:t> di </a:t>
            </a:r>
            <a:r>
              <a:rPr dirty="0" err="1"/>
              <a:t>disconnessione</a:t>
            </a:r>
            <a:r>
              <a:rPr dirty="0"/>
              <a:t> e di </a:t>
            </a:r>
            <a:r>
              <a:rPr dirty="0" err="1"/>
              <a:t>impotenza</a:t>
            </a:r>
            <a:r>
              <a:rPr dirty="0"/>
              <a:t>, come se </a:t>
            </a:r>
            <a:r>
              <a:rPr dirty="0" err="1"/>
              <a:t>avessimo</a:t>
            </a:r>
            <a:r>
              <a:rPr dirty="0"/>
              <a:t> </a:t>
            </a:r>
            <a:r>
              <a:rPr dirty="0" err="1"/>
              <a:t>perso</a:t>
            </a:r>
            <a:r>
              <a:rPr dirty="0"/>
              <a:t> la </a:t>
            </a:r>
            <a:r>
              <a:rPr dirty="0" err="1"/>
              <a:t>capacità</a:t>
            </a:r>
            <a:r>
              <a:rPr dirty="0"/>
              <a:t>, o </a:t>
            </a:r>
            <a:r>
              <a:rPr dirty="0" err="1"/>
              <a:t>persino</a:t>
            </a:r>
            <a:r>
              <a:rPr dirty="0"/>
              <a:t> la </a:t>
            </a:r>
            <a:r>
              <a:rPr dirty="0" err="1"/>
              <a:t>possibilità</a:t>
            </a:r>
            <a:r>
              <a:rPr dirty="0"/>
              <a:t>, di </a:t>
            </a:r>
            <a:r>
              <a:rPr dirty="0" err="1"/>
              <a:t>interagire</a:t>
            </a:r>
            <a:r>
              <a:rPr dirty="0"/>
              <a:t> </a:t>
            </a:r>
            <a:r>
              <a:rPr dirty="0" err="1"/>
              <a:t>realmente</a:t>
            </a:r>
            <a:r>
              <a:rPr dirty="0"/>
              <a:t> con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accade</a:t>
            </a:r>
            <a:r>
              <a:rPr dirty="0"/>
              <a:t> </a:t>
            </a:r>
            <a:r>
              <a:rPr dirty="0" err="1"/>
              <a:t>intorno</a:t>
            </a:r>
            <a:r>
              <a:rPr dirty="0"/>
              <a:t> a </a:t>
            </a:r>
            <a:r>
              <a:rPr dirty="0" err="1"/>
              <a:t>noi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Potremmo</a:t>
            </a:r>
            <a:r>
              <a:rPr dirty="0"/>
              <a:t> </a:t>
            </a:r>
            <a:r>
              <a:rPr dirty="0" err="1"/>
              <a:t>forse</a:t>
            </a:r>
            <a:r>
              <a:rPr dirty="0"/>
              <a:t> </a:t>
            </a:r>
            <a:r>
              <a:rPr dirty="0" err="1"/>
              <a:t>pensare</a:t>
            </a:r>
            <a:r>
              <a:rPr dirty="0"/>
              <a:t>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 come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sorta</a:t>
            </a:r>
            <a:r>
              <a:rPr dirty="0"/>
              <a:t> di </a:t>
            </a:r>
            <a:r>
              <a:rPr dirty="0" err="1"/>
              <a:t>ombra</a:t>
            </a:r>
            <a:r>
              <a:rPr dirty="0"/>
              <a:t> </a:t>
            </a:r>
            <a:r>
              <a:rPr dirty="0" err="1"/>
              <a:t>dell’idea</a:t>
            </a:r>
            <a:r>
              <a:rPr dirty="0"/>
              <a:t> </a:t>
            </a:r>
            <a:r>
              <a:rPr dirty="0" err="1"/>
              <a:t>junghiana</a:t>
            </a:r>
            <a:r>
              <a:rPr dirty="0"/>
              <a:t> di </a:t>
            </a:r>
            <a:r>
              <a:rPr dirty="0" err="1"/>
              <a:t>unus</a:t>
            </a:r>
            <a:r>
              <a:rPr dirty="0"/>
              <a:t> mundus: </a:t>
            </a:r>
            <a:r>
              <a:rPr dirty="0" err="1"/>
              <a:t>invece</a:t>
            </a:r>
            <a:r>
              <a:rPr dirty="0"/>
              <a:t> </a:t>
            </a:r>
            <a:r>
              <a:rPr dirty="0" err="1"/>
              <a:t>dell’esperienza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connessione</a:t>
            </a:r>
            <a:r>
              <a:rPr dirty="0"/>
              <a:t> </a:t>
            </a:r>
            <a:r>
              <a:rPr dirty="0" err="1"/>
              <a:t>profonda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psiche</a:t>
            </a:r>
            <a:r>
              <a:rPr dirty="0"/>
              <a:t> e</a:t>
            </a:r>
            <a:r>
              <a:rPr lang="de-DE" dirty="0"/>
              <a:t> </a:t>
            </a:r>
            <a:r>
              <a:rPr lang="de-DE" dirty="0" err="1"/>
              <a:t>cosmos</a:t>
            </a:r>
            <a:r>
              <a:rPr lang="de-DE" dirty="0"/>
              <a:t> </a:t>
            </a:r>
            <a:r>
              <a:rPr dirty="0"/>
              <a:t>, ci </a:t>
            </a:r>
            <a:r>
              <a:rPr dirty="0" err="1"/>
              <a:t>troviamo</a:t>
            </a:r>
            <a:r>
              <a:rPr dirty="0"/>
              <a:t> di </a:t>
            </a:r>
            <a:r>
              <a:rPr dirty="0" err="1"/>
              <a:t>fronte</a:t>
            </a:r>
            <a:r>
              <a:rPr dirty="0"/>
              <a:t> alla </a:t>
            </a:r>
            <a:r>
              <a:rPr dirty="0" err="1"/>
              <a:t>percezione</a:t>
            </a:r>
            <a:r>
              <a:rPr dirty="0"/>
              <a:t> della loro </a:t>
            </a:r>
            <a:r>
              <a:rPr dirty="0" err="1"/>
              <a:t>separazione</a:t>
            </a:r>
            <a:r>
              <a:rPr dirty="0"/>
              <a:t>, della </a:t>
            </a:r>
            <a:r>
              <a:rPr dirty="0" err="1"/>
              <a:t>frammentazione</a:t>
            </a:r>
            <a:r>
              <a:rPr dirty="0"/>
              <a:t> e della </a:t>
            </a:r>
            <a:r>
              <a:rPr dirty="0" err="1"/>
              <a:t>perdita</a:t>
            </a:r>
            <a:r>
              <a:rPr dirty="0"/>
              <a:t> di un </a:t>
            </a:r>
            <a:r>
              <a:rPr dirty="0" err="1"/>
              <a:t>orizzonte</a:t>
            </a:r>
            <a:r>
              <a:rPr dirty="0"/>
              <a:t> </a:t>
            </a:r>
            <a:r>
              <a:rPr dirty="0" err="1"/>
              <a:t>comune</a:t>
            </a:r>
            <a:r>
              <a:rPr dirty="0"/>
              <a:t> di </a:t>
            </a:r>
            <a:r>
              <a:rPr dirty="0" err="1"/>
              <a:t>significato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chiederci</a:t>
            </a:r>
            <a:r>
              <a:rPr dirty="0"/>
              <a:t> se </a:t>
            </a:r>
            <a:r>
              <a:rPr dirty="0" err="1"/>
              <a:t>oggi</a:t>
            </a:r>
            <a:r>
              <a:rPr dirty="0"/>
              <a:t> </a:t>
            </a:r>
            <a:r>
              <a:rPr dirty="0" err="1"/>
              <a:t>siamo</a:t>
            </a:r>
            <a:r>
              <a:rPr dirty="0"/>
              <a:t> </a:t>
            </a:r>
            <a:r>
              <a:rPr dirty="0" err="1"/>
              <a:t>nuovamente</a:t>
            </a:r>
            <a:r>
              <a:rPr dirty="0"/>
              <a:t> “</a:t>
            </a:r>
            <a:r>
              <a:rPr dirty="0" err="1"/>
              <a:t>posseduti</a:t>
            </a:r>
            <a:r>
              <a:rPr dirty="0"/>
              <a:t>”, per </a:t>
            </a:r>
            <a:r>
              <a:rPr dirty="0" err="1"/>
              <a:t>usare</a:t>
            </a:r>
            <a:r>
              <a:rPr dirty="0"/>
              <a:t> un </a:t>
            </a:r>
            <a:r>
              <a:rPr dirty="0" err="1"/>
              <a:t>linguaggio</a:t>
            </a:r>
            <a:r>
              <a:rPr dirty="0"/>
              <a:t> </a:t>
            </a:r>
            <a:r>
              <a:rPr dirty="0" err="1"/>
              <a:t>junghiano</a:t>
            </a:r>
            <a:r>
              <a:rPr dirty="0"/>
              <a:t>, da </a:t>
            </a:r>
            <a:r>
              <a:rPr dirty="0" err="1"/>
              <a:t>forze</a:t>
            </a:r>
            <a:r>
              <a:rPr dirty="0"/>
              <a:t> </a:t>
            </a:r>
            <a:r>
              <a:rPr dirty="0" err="1"/>
              <a:t>archetipiche</a:t>
            </a:r>
            <a:r>
              <a:rPr dirty="0"/>
              <a:t> </a:t>
            </a:r>
            <a:r>
              <a:rPr dirty="0" err="1"/>
              <a:t>distruttive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Jung,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suo</a:t>
            </a:r>
            <a:r>
              <a:rPr dirty="0"/>
              <a:t> </a:t>
            </a:r>
            <a:r>
              <a:rPr dirty="0" err="1"/>
              <a:t>saggio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Wotan, </a:t>
            </a:r>
            <a:r>
              <a:rPr dirty="0" err="1"/>
              <a:t>cercò</a:t>
            </a:r>
            <a:r>
              <a:rPr dirty="0"/>
              <a:t> di </a:t>
            </a:r>
            <a:r>
              <a:rPr dirty="0" err="1"/>
              <a:t>comprendere</a:t>
            </a:r>
            <a:r>
              <a:rPr dirty="0"/>
              <a:t> come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figura</a:t>
            </a:r>
            <a:r>
              <a:rPr dirty="0"/>
              <a:t> </a:t>
            </a:r>
            <a:r>
              <a:rPr dirty="0" err="1"/>
              <a:t>archetipica</a:t>
            </a:r>
            <a:r>
              <a:rPr dirty="0"/>
              <a:t> </a:t>
            </a:r>
            <a:r>
              <a:rPr dirty="0" err="1"/>
              <a:t>potesse</a:t>
            </a:r>
            <a:r>
              <a:rPr dirty="0"/>
              <a:t> </a:t>
            </a:r>
            <a:r>
              <a:rPr dirty="0" err="1"/>
              <a:t>costellarsi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 e </a:t>
            </a:r>
            <a:r>
              <a:rPr dirty="0" err="1"/>
              <a:t>impadronirsi</a:t>
            </a:r>
            <a:r>
              <a:rPr dirty="0"/>
              <a:t>, per </a:t>
            </a:r>
            <a:r>
              <a:rPr dirty="0" err="1"/>
              <a:t>così</a:t>
            </a:r>
            <a:r>
              <a:rPr dirty="0"/>
              <a:t> dire, di </a:t>
            </a:r>
            <a:r>
              <a:rPr dirty="0" err="1"/>
              <a:t>un’intera</a:t>
            </a:r>
            <a:r>
              <a:rPr dirty="0"/>
              <a:t> </a:t>
            </a:r>
            <a:r>
              <a:rPr dirty="0" err="1"/>
              <a:t>epoca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domanda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se </a:t>
            </a:r>
            <a:r>
              <a:rPr dirty="0" err="1"/>
              <a:t>qualcosa</a:t>
            </a:r>
            <a:r>
              <a:rPr dirty="0"/>
              <a:t> di </a:t>
            </a:r>
            <a:r>
              <a:rPr dirty="0" err="1"/>
              <a:t>analogo</a:t>
            </a:r>
            <a:r>
              <a:rPr dirty="0"/>
              <a:t> </a:t>
            </a:r>
            <a:r>
              <a:rPr dirty="0" err="1"/>
              <a:t>possa</a:t>
            </a:r>
            <a:r>
              <a:rPr dirty="0"/>
              <a:t> </a:t>
            </a:r>
            <a:r>
              <a:rPr dirty="0" err="1"/>
              <a:t>accadere</a:t>
            </a:r>
            <a:r>
              <a:rPr dirty="0"/>
              <a:t> </a:t>
            </a:r>
            <a:r>
              <a:rPr dirty="0" err="1"/>
              <a:t>oggi</a:t>
            </a:r>
            <a:r>
              <a:rPr dirty="0"/>
              <a:t>, </a:t>
            </a:r>
            <a:r>
              <a:rPr dirty="0" err="1"/>
              <a:t>naturalmente</a:t>
            </a:r>
            <a:r>
              <a:rPr dirty="0"/>
              <a:t> in un tempo, in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dimensione</a:t>
            </a:r>
            <a:r>
              <a:rPr dirty="0"/>
              <a:t> e in un </a:t>
            </a:r>
            <a:r>
              <a:rPr dirty="0" err="1"/>
              <a:t>contesto</a:t>
            </a:r>
            <a:r>
              <a:rPr dirty="0"/>
              <a:t> </a:t>
            </a:r>
            <a:r>
              <a:rPr dirty="0" err="1"/>
              <a:t>completamente</a:t>
            </a:r>
            <a:r>
              <a:rPr dirty="0"/>
              <a:t> </a:t>
            </a:r>
            <a:r>
              <a:rPr dirty="0" err="1"/>
              <a:t>diversi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pensare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all’archetipo</a:t>
            </a:r>
            <a:r>
              <a:rPr dirty="0"/>
              <a:t> della </a:t>
            </a:r>
            <a:r>
              <a:rPr dirty="0" err="1"/>
              <a:t>guerra</a:t>
            </a:r>
            <a:r>
              <a:rPr dirty="0"/>
              <a:t>, </a:t>
            </a:r>
            <a:r>
              <a:rPr dirty="0" err="1"/>
              <a:t>così</a:t>
            </a:r>
            <a:r>
              <a:rPr dirty="0"/>
              <a:t> come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esplorato</a:t>
            </a:r>
            <a:r>
              <a:rPr dirty="0"/>
              <a:t> da Hillman, </a:t>
            </a:r>
            <a:r>
              <a:rPr dirty="0" err="1"/>
              <a:t>oppure</a:t>
            </a:r>
            <a:r>
              <a:rPr dirty="0"/>
              <a:t> </a:t>
            </a:r>
            <a:r>
              <a:rPr dirty="0" err="1"/>
              <a:t>all’immaginario</a:t>
            </a:r>
            <a:r>
              <a:rPr dirty="0"/>
              <a:t> </a:t>
            </a:r>
            <a:r>
              <a:rPr dirty="0" err="1"/>
              <a:t>archetipico</a:t>
            </a:r>
            <a:r>
              <a:rPr dirty="0"/>
              <a:t> </a:t>
            </a:r>
            <a:r>
              <a:rPr dirty="0" err="1"/>
              <a:t>dell’Apocalisse</a:t>
            </a:r>
            <a:r>
              <a:rPr dirty="0"/>
              <a:t>, </a:t>
            </a:r>
            <a:r>
              <a:rPr dirty="0" err="1"/>
              <a:t>sviluppato</a:t>
            </a:r>
            <a:r>
              <a:rPr dirty="0"/>
              <a:t> da Edinger. </a:t>
            </a:r>
            <a:endParaRPr lang="de-DE" dirty="0"/>
          </a:p>
          <a:p>
            <a:endParaRPr lang="es-IT" dirty="0"/>
          </a:p>
          <a:p>
            <a:r>
              <a:rPr dirty="0"/>
              <a:t>Non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tratta</a:t>
            </a:r>
            <a:r>
              <a:rPr dirty="0"/>
              <a:t> di </a:t>
            </a:r>
            <a:r>
              <a:rPr dirty="0" err="1"/>
              <a:t>utilizzare</a:t>
            </a:r>
            <a:r>
              <a:rPr dirty="0"/>
              <a:t> </a:t>
            </a:r>
            <a:r>
              <a:rPr lang="de-DE" dirty="0" err="1"/>
              <a:t>unicamnete</a:t>
            </a:r>
            <a:r>
              <a:rPr lang="de-DE" dirty="0"/>
              <a:t> </a:t>
            </a:r>
            <a:r>
              <a:rPr dirty="0" err="1"/>
              <a:t>questi</a:t>
            </a:r>
            <a:r>
              <a:rPr dirty="0"/>
              <a:t> </a:t>
            </a:r>
            <a:r>
              <a:rPr dirty="0" err="1"/>
              <a:t>concetti</a:t>
            </a:r>
            <a:r>
              <a:rPr dirty="0"/>
              <a:t> per </a:t>
            </a:r>
            <a:r>
              <a:rPr dirty="0" err="1"/>
              <a:t>spiegare</a:t>
            </a:r>
            <a:r>
              <a:rPr dirty="0"/>
              <a:t> 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accade</a:t>
            </a:r>
            <a:r>
              <a:rPr dirty="0"/>
              <a:t>, ma per </a:t>
            </a:r>
            <a:r>
              <a:rPr dirty="0" err="1"/>
              <a:t>interrogarci</a:t>
            </a:r>
            <a:r>
              <a:rPr dirty="0"/>
              <a:t> </a:t>
            </a:r>
            <a:r>
              <a:rPr dirty="0" err="1"/>
              <a:t>sulle</a:t>
            </a:r>
            <a:r>
              <a:rPr dirty="0"/>
              <a:t> </a:t>
            </a:r>
            <a:r>
              <a:rPr dirty="0" err="1"/>
              <a:t>immagini</a:t>
            </a:r>
            <a:r>
              <a:rPr dirty="0"/>
              <a:t> e </a:t>
            </a:r>
            <a:r>
              <a:rPr dirty="0" err="1"/>
              <a:t>sulle</a:t>
            </a:r>
            <a:r>
              <a:rPr dirty="0"/>
              <a:t> </a:t>
            </a:r>
            <a:r>
              <a:rPr dirty="0" err="1"/>
              <a:t>dinamiche</a:t>
            </a:r>
            <a:r>
              <a:rPr dirty="0"/>
              <a:t> profonde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sembrano</a:t>
            </a:r>
            <a:r>
              <a:rPr dirty="0"/>
              <a:t> </a:t>
            </a:r>
            <a:r>
              <a:rPr dirty="0" err="1"/>
              <a:t>attraversare</a:t>
            </a:r>
            <a:r>
              <a:rPr dirty="0"/>
              <a:t> la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Allo</a:t>
            </a:r>
            <a:r>
              <a:rPr dirty="0"/>
              <a:t> </a:t>
            </a:r>
            <a:r>
              <a:rPr dirty="0" err="1"/>
              <a:t>stesso</a:t>
            </a:r>
            <a:r>
              <a:rPr dirty="0"/>
              <a:t> tempo, </a:t>
            </a:r>
            <a:r>
              <a:rPr dirty="0" err="1"/>
              <a:t>dobbiamo</a:t>
            </a:r>
            <a:r>
              <a:rPr dirty="0"/>
              <a:t> </a:t>
            </a:r>
            <a:r>
              <a:rPr dirty="0" err="1"/>
              <a:t>considerare</a:t>
            </a:r>
            <a:r>
              <a:rPr dirty="0"/>
              <a:t> il </a:t>
            </a:r>
            <a:r>
              <a:rPr dirty="0" err="1"/>
              <a:t>ruolo</a:t>
            </a:r>
            <a:r>
              <a:rPr dirty="0"/>
              <a:t> </a:t>
            </a:r>
            <a:r>
              <a:rPr dirty="0" err="1"/>
              <a:t>concreto</a:t>
            </a:r>
            <a:r>
              <a:rPr dirty="0"/>
              <a:t> </a:t>
            </a:r>
            <a:r>
              <a:rPr dirty="0" err="1"/>
              <a:t>dell’ambiente</a:t>
            </a:r>
            <a:r>
              <a:rPr dirty="0"/>
              <a:t> </a:t>
            </a:r>
            <a:r>
              <a:rPr dirty="0" err="1"/>
              <a:t>tecnologico</a:t>
            </a:r>
            <a:r>
              <a:rPr dirty="0"/>
              <a:t> e </a:t>
            </a:r>
            <a:r>
              <a:rPr dirty="0" err="1"/>
              <a:t>comunicativo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quale </a:t>
            </a:r>
            <a:r>
              <a:rPr dirty="0" err="1"/>
              <a:t>viviamo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Siamo </a:t>
            </a:r>
            <a:r>
              <a:rPr dirty="0" err="1"/>
              <a:t>continuamente</a:t>
            </a:r>
            <a:r>
              <a:rPr dirty="0"/>
              <a:t> </a:t>
            </a:r>
            <a:r>
              <a:rPr dirty="0" err="1"/>
              <a:t>esposti</a:t>
            </a:r>
            <a:r>
              <a:rPr dirty="0"/>
              <a:t> a </a:t>
            </a:r>
            <a:r>
              <a:rPr dirty="0" err="1"/>
              <a:t>strategie</a:t>
            </a:r>
            <a:r>
              <a:rPr dirty="0"/>
              <a:t> di </a:t>
            </a:r>
            <a:r>
              <a:rPr dirty="0" err="1"/>
              <a:t>comunicazione</a:t>
            </a:r>
            <a:r>
              <a:rPr dirty="0"/>
              <a:t>, marketing e </a:t>
            </a:r>
            <a:r>
              <a:rPr dirty="0" err="1"/>
              <a:t>algoritmi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orientano</a:t>
            </a:r>
            <a:r>
              <a:rPr dirty="0"/>
              <a:t> la nostra </a:t>
            </a:r>
            <a:r>
              <a:rPr dirty="0" err="1"/>
              <a:t>attenzione</a:t>
            </a:r>
            <a:r>
              <a:rPr dirty="0"/>
              <a:t> e </a:t>
            </a:r>
            <a:r>
              <a:rPr dirty="0" err="1"/>
              <a:t>possono</a:t>
            </a:r>
            <a:r>
              <a:rPr dirty="0"/>
              <a:t> </a:t>
            </a:r>
            <a:r>
              <a:rPr dirty="0" err="1"/>
              <a:t>contribuire</a:t>
            </a:r>
            <a:r>
              <a:rPr dirty="0"/>
              <a:t> ad </a:t>
            </a:r>
            <a:r>
              <a:rPr dirty="0" err="1"/>
              <a:t>allontanarci</a:t>
            </a:r>
            <a:r>
              <a:rPr dirty="0"/>
              <a:t> </a:t>
            </a:r>
            <a:r>
              <a:rPr dirty="0" err="1"/>
              <a:t>dall’esperienza</a:t>
            </a:r>
            <a:r>
              <a:rPr dirty="0"/>
              <a:t> </a:t>
            </a:r>
            <a:r>
              <a:rPr dirty="0" err="1"/>
              <a:t>diretta</a:t>
            </a:r>
            <a:r>
              <a:rPr dirty="0"/>
              <a:t> del mondo </a:t>
            </a:r>
            <a:r>
              <a:rPr dirty="0" err="1"/>
              <a:t>reale</a:t>
            </a:r>
            <a:r>
              <a:rPr dirty="0"/>
              <a:t> al quale </a:t>
            </a:r>
            <a:r>
              <a:rPr dirty="0" err="1"/>
              <a:t>apparteniamo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In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contesto</a:t>
            </a:r>
            <a:r>
              <a:rPr dirty="0"/>
              <a:t> </a:t>
            </a:r>
            <a:r>
              <a:rPr dirty="0" err="1"/>
              <a:t>possono</a:t>
            </a:r>
            <a:r>
              <a:rPr dirty="0"/>
              <a:t> </a:t>
            </a:r>
            <a:r>
              <a:rPr dirty="0" err="1"/>
              <a:t>emergere</a:t>
            </a:r>
            <a:r>
              <a:rPr dirty="0"/>
              <a:t> </a:t>
            </a:r>
            <a:r>
              <a:rPr dirty="0" err="1"/>
              <a:t>aspetti</a:t>
            </a:r>
            <a:r>
              <a:rPr dirty="0"/>
              <a:t> della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organizzati</a:t>
            </a:r>
            <a:r>
              <a:rPr dirty="0"/>
              <a:t> secondo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logica</a:t>
            </a:r>
            <a:r>
              <a:rPr dirty="0"/>
              <a:t> di </a:t>
            </a:r>
            <a:r>
              <a:rPr dirty="0" err="1"/>
              <a:t>contrapposizione</a:t>
            </a:r>
            <a:r>
              <a:rPr dirty="0"/>
              <a:t>: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non coincide con </a:t>
            </a:r>
            <a:r>
              <a:rPr dirty="0" err="1"/>
              <a:t>quello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percepiamo</a:t>
            </a:r>
            <a:r>
              <a:rPr dirty="0"/>
              <a:t> come “la nostra </a:t>
            </a:r>
            <a:r>
              <a:rPr dirty="0" err="1"/>
              <a:t>opinione</a:t>
            </a:r>
            <a:r>
              <a:rPr dirty="0"/>
              <a:t>”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facilmente</a:t>
            </a:r>
            <a:r>
              <a:rPr dirty="0"/>
              <a:t> </a:t>
            </a:r>
            <a:r>
              <a:rPr dirty="0" err="1"/>
              <a:t>vissuto</a:t>
            </a:r>
            <a:r>
              <a:rPr dirty="0"/>
              <a:t> come </a:t>
            </a:r>
            <a:r>
              <a:rPr dirty="0" err="1"/>
              <a:t>estraneo</a:t>
            </a:r>
            <a:r>
              <a:rPr dirty="0"/>
              <a:t>, </a:t>
            </a:r>
            <a:r>
              <a:rPr dirty="0" err="1"/>
              <a:t>minaccioso</a:t>
            </a:r>
            <a:r>
              <a:rPr dirty="0"/>
              <a:t> o da </a:t>
            </a:r>
            <a:r>
              <a:rPr dirty="0" err="1"/>
              <a:t>combattere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Ma </a:t>
            </a:r>
            <a:r>
              <a:rPr dirty="0" err="1"/>
              <a:t>dobbiamo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domandarci</a:t>
            </a:r>
            <a:r>
              <a:rPr dirty="0"/>
              <a:t> </a:t>
            </a:r>
            <a:r>
              <a:rPr dirty="0" err="1"/>
              <a:t>fino</a:t>
            </a:r>
            <a:r>
              <a:rPr dirty="0"/>
              <a:t> a </a:t>
            </a:r>
            <a:r>
              <a:rPr dirty="0" err="1"/>
              <a:t>che</a:t>
            </a:r>
            <a:r>
              <a:rPr dirty="0"/>
              <a:t> punto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opinione</a:t>
            </a:r>
            <a:r>
              <a:rPr dirty="0"/>
              <a:t> </a:t>
            </a:r>
            <a:r>
              <a:rPr dirty="0" err="1"/>
              <a:t>sia</a:t>
            </a:r>
            <a:r>
              <a:rPr dirty="0"/>
              <a:t> </a:t>
            </a:r>
            <a:r>
              <a:rPr dirty="0" err="1"/>
              <a:t>realmente</a:t>
            </a:r>
            <a:r>
              <a:rPr dirty="0"/>
              <a:t> nostra e </a:t>
            </a:r>
            <a:r>
              <a:rPr dirty="0" err="1"/>
              <a:t>fino</a:t>
            </a:r>
            <a:r>
              <a:rPr dirty="0"/>
              <a:t> a </a:t>
            </a:r>
            <a:r>
              <a:rPr dirty="0" err="1"/>
              <a:t>che</a:t>
            </a:r>
            <a:r>
              <a:rPr dirty="0"/>
              <a:t> punto </a:t>
            </a:r>
            <a:r>
              <a:rPr dirty="0" err="1"/>
              <a:t>sia</a:t>
            </a:r>
            <a:r>
              <a:rPr dirty="0"/>
              <a:t> </a:t>
            </a:r>
            <a:r>
              <a:rPr dirty="0" err="1"/>
              <a:t>stata</a:t>
            </a:r>
            <a:r>
              <a:rPr dirty="0"/>
              <a:t> </a:t>
            </a:r>
            <a:r>
              <a:rPr dirty="0" err="1"/>
              <a:t>progressivamente</a:t>
            </a:r>
            <a:r>
              <a:rPr dirty="0"/>
              <a:t> </a:t>
            </a:r>
            <a:r>
              <a:rPr dirty="0" err="1"/>
              <a:t>modellata</a:t>
            </a:r>
            <a:r>
              <a:rPr dirty="0"/>
              <a:t> </a:t>
            </a:r>
            <a:r>
              <a:rPr dirty="0" err="1"/>
              <a:t>dall’ambiente</a:t>
            </a:r>
            <a:r>
              <a:rPr dirty="0"/>
              <a:t> </a:t>
            </a:r>
            <a:r>
              <a:rPr dirty="0" err="1"/>
              <a:t>informativo</a:t>
            </a:r>
            <a:r>
              <a:rPr dirty="0"/>
              <a:t> e </a:t>
            </a:r>
            <a:r>
              <a:rPr dirty="0" err="1"/>
              <a:t>dalle</a:t>
            </a:r>
            <a:r>
              <a:rPr dirty="0"/>
              <a:t> </a:t>
            </a:r>
            <a:r>
              <a:rPr dirty="0" err="1"/>
              <a:t>reti</a:t>
            </a:r>
            <a:r>
              <a:rPr dirty="0"/>
              <a:t> </a:t>
            </a:r>
            <a:r>
              <a:rPr dirty="0" err="1"/>
              <a:t>sociali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Il </a:t>
            </a:r>
            <a:r>
              <a:rPr dirty="0" err="1"/>
              <a:t>rischio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allora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il </a:t>
            </a:r>
            <a:r>
              <a:rPr dirty="0" err="1"/>
              <a:t>confronto</a:t>
            </a:r>
            <a:r>
              <a:rPr dirty="0"/>
              <a:t> con </a:t>
            </a:r>
            <a:r>
              <a:rPr dirty="0" err="1"/>
              <a:t>l’altro</a:t>
            </a:r>
            <a:r>
              <a:rPr dirty="0"/>
              <a:t> </a:t>
            </a:r>
            <a:r>
              <a:rPr dirty="0" err="1"/>
              <a:t>perda</a:t>
            </a:r>
            <a:r>
              <a:rPr dirty="0"/>
              <a:t> la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funzione</a:t>
            </a:r>
            <a:r>
              <a:rPr dirty="0"/>
              <a:t> </a:t>
            </a:r>
            <a:r>
              <a:rPr dirty="0" err="1"/>
              <a:t>trasformativa</a:t>
            </a:r>
            <a:r>
              <a:rPr dirty="0"/>
              <a:t> e </a:t>
            </a:r>
            <a:r>
              <a:rPr dirty="0" err="1"/>
              <a:t>diventi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dinamica</a:t>
            </a:r>
            <a:r>
              <a:rPr dirty="0"/>
              <a:t> di </a:t>
            </a:r>
            <a:r>
              <a:rPr dirty="0" err="1"/>
              <a:t>esclusione</a:t>
            </a:r>
            <a:r>
              <a:rPr dirty="0"/>
              <a:t> e </a:t>
            </a:r>
            <a:r>
              <a:rPr dirty="0" err="1"/>
              <a:t>distruzione</a:t>
            </a:r>
            <a:r>
              <a:rPr dirty="0"/>
              <a:t>: non </a:t>
            </a:r>
            <a:r>
              <a:rPr dirty="0" err="1"/>
              <a:t>cerchiamo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di </a:t>
            </a:r>
            <a:r>
              <a:rPr dirty="0" err="1"/>
              <a:t>comprendere</a:t>
            </a:r>
            <a:r>
              <a:rPr dirty="0"/>
              <a:t>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diverso</a:t>
            </a:r>
            <a:r>
              <a:rPr dirty="0"/>
              <a:t>, ma </a:t>
            </a:r>
            <a:r>
              <a:rPr dirty="0" err="1"/>
              <a:t>tendiamo</a:t>
            </a:r>
            <a:r>
              <a:rPr dirty="0"/>
              <a:t> a </a:t>
            </a:r>
            <a:r>
              <a:rPr dirty="0" err="1"/>
              <a:t>eliminarlo</a:t>
            </a:r>
            <a:r>
              <a:rPr dirty="0"/>
              <a:t> dal nostro campo di </a:t>
            </a:r>
            <a:r>
              <a:rPr dirty="0" err="1"/>
              <a:t>esperienza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Byung-Chul Han in </a:t>
            </a:r>
            <a:r>
              <a:rPr dirty="0" err="1"/>
              <a:t>Capitalismo</a:t>
            </a:r>
            <a:r>
              <a:rPr dirty="0"/>
              <a:t> e </a:t>
            </a:r>
            <a:r>
              <a:rPr dirty="0" err="1"/>
              <a:t>pulsione</a:t>
            </a:r>
            <a:r>
              <a:rPr dirty="0"/>
              <a:t> di </a:t>
            </a:r>
            <a:r>
              <a:rPr dirty="0" err="1"/>
              <a:t>morte</a:t>
            </a:r>
            <a:r>
              <a:rPr dirty="0"/>
              <a:t> (2019 Mathes und Seitz Belin, </a:t>
            </a:r>
            <a:r>
              <a:rPr dirty="0" err="1"/>
              <a:t>Berlino</a:t>
            </a:r>
            <a:r>
              <a:rPr dirty="0"/>
              <a:t>) ha </a:t>
            </a:r>
            <a:r>
              <a:rPr dirty="0" err="1"/>
              <a:t>scritto</a:t>
            </a:r>
            <a:r>
              <a:rPr dirty="0"/>
              <a:t>: </a:t>
            </a:r>
            <a:endParaRPr lang="de-DE" dirty="0"/>
          </a:p>
          <a:p>
            <a:endParaRPr lang="es-IT" dirty="0"/>
          </a:p>
          <a:p>
            <a:r>
              <a:rPr dirty="0"/>
              <a:t>«</a:t>
            </a:r>
            <a:r>
              <a:rPr dirty="0" err="1"/>
              <a:t>Aumentare</a:t>
            </a:r>
            <a:r>
              <a:rPr dirty="0"/>
              <a:t> il </a:t>
            </a:r>
            <a:r>
              <a:rPr dirty="0" err="1"/>
              <a:t>capitale</a:t>
            </a:r>
            <a:r>
              <a:rPr dirty="0"/>
              <a:t> </a:t>
            </a:r>
            <a:r>
              <a:rPr dirty="0" err="1"/>
              <a:t>significa</a:t>
            </a:r>
            <a:r>
              <a:rPr dirty="0"/>
              <a:t> </a:t>
            </a:r>
            <a:r>
              <a:rPr dirty="0" err="1"/>
              <a:t>aumentare</a:t>
            </a:r>
            <a:r>
              <a:rPr dirty="0"/>
              <a:t> il </a:t>
            </a:r>
            <a:r>
              <a:rPr dirty="0" err="1"/>
              <a:t>potere</a:t>
            </a:r>
            <a:r>
              <a:rPr dirty="0"/>
              <a:t>. </a:t>
            </a:r>
            <a:r>
              <a:rPr dirty="0" err="1"/>
              <a:t>Aumentare</a:t>
            </a:r>
            <a:r>
              <a:rPr dirty="0"/>
              <a:t> il </a:t>
            </a:r>
            <a:r>
              <a:rPr dirty="0" err="1"/>
              <a:t>capitale</a:t>
            </a:r>
            <a:r>
              <a:rPr dirty="0"/>
              <a:t> </a:t>
            </a:r>
            <a:r>
              <a:rPr dirty="0" err="1"/>
              <a:t>significa</a:t>
            </a:r>
            <a:r>
              <a:rPr dirty="0"/>
              <a:t> </a:t>
            </a:r>
            <a:r>
              <a:rPr dirty="0" err="1"/>
              <a:t>diminuire</a:t>
            </a:r>
            <a:r>
              <a:rPr dirty="0"/>
              <a:t> la </a:t>
            </a:r>
            <a:r>
              <a:rPr dirty="0" err="1"/>
              <a:t>morte</a:t>
            </a:r>
            <a:r>
              <a:rPr dirty="0"/>
              <a:t>. Il </a:t>
            </a:r>
            <a:r>
              <a:rPr dirty="0" err="1"/>
              <a:t>capitale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accumulato</a:t>
            </a:r>
            <a:r>
              <a:rPr dirty="0"/>
              <a:t> per </a:t>
            </a:r>
            <a:r>
              <a:rPr dirty="0" err="1"/>
              <a:t>sfuggire</a:t>
            </a:r>
            <a:r>
              <a:rPr dirty="0"/>
              <a:t> alla </a:t>
            </a:r>
            <a:r>
              <a:rPr dirty="0" err="1"/>
              <a:t>morte</a:t>
            </a:r>
            <a:r>
              <a:rPr dirty="0"/>
              <a:t>. Il </a:t>
            </a:r>
            <a:r>
              <a:rPr dirty="0" err="1"/>
              <a:t>capitale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interpretato</a:t>
            </a:r>
            <a:r>
              <a:rPr dirty="0"/>
              <a:t> come tempo </a:t>
            </a:r>
            <a:r>
              <a:rPr dirty="0" err="1"/>
              <a:t>coagulato</a:t>
            </a:r>
            <a:r>
              <a:rPr dirty="0"/>
              <a:t>. Il </a:t>
            </a:r>
            <a:r>
              <a:rPr dirty="0" err="1"/>
              <a:t>capitale</a:t>
            </a:r>
            <a:r>
              <a:rPr dirty="0"/>
              <a:t> </a:t>
            </a:r>
            <a:r>
              <a:rPr dirty="0" err="1"/>
              <a:t>infinito</a:t>
            </a:r>
            <a:r>
              <a:rPr dirty="0"/>
              <a:t> genera </a:t>
            </a:r>
            <a:r>
              <a:rPr dirty="0" err="1"/>
              <a:t>l'illusione</a:t>
            </a:r>
            <a:r>
              <a:rPr dirty="0"/>
              <a:t> del tempo </a:t>
            </a:r>
            <a:r>
              <a:rPr dirty="0" err="1"/>
              <a:t>infinito</a:t>
            </a:r>
            <a:r>
              <a:rPr dirty="0"/>
              <a:t>». </a:t>
            </a:r>
            <a:endParaRPr lang="de-DE" dirty="0"/>
          </a:p>
          <a:p>
            <a:endParaRPr lang="es-IT" dirty="0"/>
          </a:p>
          <a:p>
            <a:r>
              <a:rPr dirty="0" err="1"/>
              <a:t>Potrebbe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la </a:t>
            </a:r>
            <a:r>
              <a:rPr dirty="0" err="1"/>
              <a:t>crescita</a:t>
            </a:r>
            <a:r>
              <a:rPr dirty="0"/>
              <a:t> senza </a:t>
            </a:r>
            <a:r>
              <a:rPr dirty="0" err="1"/>
              <a:t>limiti</a:t>
            </a:r>
            <a:r>
              <a:rPr dirty="0"/>
              <a:t> e il </a:t>
            </a:r>
            <a:r>
              <a:rPr dirty="0" err="1"/>
              <a:t>potere</a:t>
            </a:r>
            <a:r>
              <a:rPr dirty="0"/>
              <a:t> di </a:t>
            </a:r>
            <a:r>
              <a:rPr dirty="0" err="1"/>
              <a:t>concentrazione</a:t>
            </a:r>
            <a:r>
              <a:rPr dirty="0"/>
              <a:t> </a:t>
            </a:r>
            <a:r>
              <a:rPr dirty="0" err="1"/>
              <a:t>siano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dinamica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porta </a:t>
            </a:r>
            <a:r>
              <a:rPr dirty="0" err="1"/>
              <a:t>all'illusione</a:t>
            </a:r>
            <a:r>
              <a:rPr dirty="0"/>
              <a:t> </a:t>
            </a:r>
            <a:r>
              <a:rPr dirty="0" err="1"/>
              <a:t>dell`onipotenza</a:t>
            </a:r>
            <a:r>
              <a:rPr dirty="0"/>
              <a:t> ? </a:t>
            </a:r>
            <a:endParaRPr lang="de-DE" dirty="0"/>
          </a:p>
          <a:p>
            <a:endParaRPr lang="es-IT" dirty="0"/>
          </a:p>
          <a:p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significa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la </a:t>
            </a:r>
            <a:r>
              <a:rPr dirty="0" err="1"/>
              <a:t>morte</a:t>
            </a:r>
            <a:r>
              <a:rPr dirty="0"/>
              <a:t> non </a:t>
            </a:r>
            <a:r>
              <a:rPr dirty="0" err="1"/>
              <a:t>esiste</a:t>
            </a:r>
            <a:r>
              <a:rPr dirty="0"/>
              <a:t> per chi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posseduto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narrativa</a:t>
            </a:r>
            <a:r>
              <a:rPr dirty="0"/>
              <a:t> del </a:t>
            </a:r>
            <a:r>
              <a:rPr dirty="0" err="1"/>
              <a:t>sistema</a:t>
            </a:r>
            <a:r>
              <a:rPr dirty="0"/>
              <a:t> </a:t>
            </a:r>
            <a:r>
              <a:rPr dirty="0" err="1"/>
              <a:t>neoliberale</a:t>
            </a:r>
            <a:r>
              <a:rPr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Byung-Chul </a:t>
            </a:r>
            <a:r>
              <a:rPr dirty="0" err="1"/>
              <a:t>commenta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per Freud la </a:t>
            </a:r>
            <a:r>
              <a:rPr dirty="0" err="1"/>
              <a:t>pulsione</a:t>
            </a:r>
            <a:r>
              <a:rPr dirty="0"/>
              <a:t> di </a:t>
            </a:r>
            <a:r>
              <a:rPr dirty="0" err="1"/>
              <a:t>morte</a:t>
            </a:r>
            <a:r>
              <a:rPr dirty="0"/>
              <a:t> trova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capitalismo</a:t>
            </a:r>
            <a:r>
              <a:rPr dirty="0"/>
              <a:t> la forma </a:t>
            </a:r>
            <a:r>
              <a:rPr dirty="0" err="1"/>
              <a:t>economica</a:t>
            </a:r>
            <a:r>
              <a:rPr dirty="0"/>
              <a:t> in cui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esseri</a:t>
            </a:r>
            <a:r>
              <a:rPr dirty="0"/>
              <a:t> </a:t>
            </a:r>
            <a:r>
              <a:rPr dirty="0" err="1"/>
              <a:t>umani</a:t>
            </a:r>
            <a:r>
              <a:rPr dirty="0"/>
              <a:t> </a:t>
            </a:r>
            <a:r>
              <a:rPr dirty="0" err="1"/>
              <a:t>possono</a:t>
            </a:r>
            <a:r>
              <a:rPr dirty="0"/>
              <a:t> vivere e </a:t>
            </a:r>
            <a:r>
              <a:rPr dirty="0" err="1"/>
              <a:t>sfruttare</a:t>
            </a:r>
            <a:r>
              <a:rPr dirty="0"/>
              <a:t> al </a:t>
            </a:r>
            <a:r>
              <a:rPr dirty="0" err="1"/>
              <a:t>meglio</a:t>
            </a:r>
            <a:r>
              <a:rPr dirty="0"/>
              <a:t> la loro </a:t>
            </a:r>
            <a:r>
              <a:rPr dirty="0" err="1"/>
              <a:t>aggressività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In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caso</a:t>
            </a:r>
            <a:r>
              <a:rPr dirty="0"/>
              <a:t>, </a:t>
            </a:r>
            <a:r>
              <a:rPr dirty="0" err="1"/>
              <a:t>questa</a:t>
            </a:r>
            <a:r>
              <a:rPr dirty="0"/>
              <a:t> forza </a:t>
            </a:r>
            <a:r>
              <a:rPr dirty="0" err="1"/>
              <a:t>distruttiva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deviata</a:t>
            </a:r>
            <a:r>
              <a:rPr dirty="0"/>
              <a:t> verso la </a:t>
            </a:r>
            <a:r>
              <a:rPr dirty="0" err="1"/>
              <a:t>crescita</a:t>
            </a:r>
            <a:r>
              <a:rPr dirty="0"/>
              <a:t> </a:t>
            </a:r>
            <a:r>
              <a:rPr dirty="0" err="1"/>
              <a:t>economica</a:t>
            </a:r>
            <a:r>
              <a:rPr dirty="0"/>
              <a:t>,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finisce</a:t>
            </a:r>
            <a:r>
              <a:rPr dirty="0"/>
              <a:t> per </a:t>
            </a:r>
            <a:r>
              <a:rPr dirty="0" err="1"/>
              <a:t>diventare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un </a:t>
            </a:r>
            <a:r>
              <a:rPr dirty="0" err="1"/>
              <a:t>meccanismo</a:t>
            </a:r>
            <a:r>
              <a:rPr dirty="0"/>
              <a:t> di </a:t>
            </a:r>
            <a:r>
              <a:rPr dirty="0" err="1"/>
              <a:t>distruzione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 </a:t>
            </a:r>
            <a:r>
              <a:rPr dirty="0" err="1"/>
              <a:t>perché</a:t>
            </a:r>
            <a:r>
              <a:rPr dirty="0"/>
              <a:t> il </a:t>
            </a:r>
            <a:r>
              <a:rPr dirty="0" err="1"/>
              <a:t>pianeta</a:t>
            </a:r>
            <a:r>
              <a:rPr dirty="0"/>
              <a:t> non </a:t>
            </a:r>
            <a:r>
              <a:rPr dirty="0" err="1"/>
              <a:t>è</a:t>
            </a:r>
            <a:r>
              <a:rPr dirty="0"/>
              <a:t> in </a:t>
            </a:r>
            <a:r>
              <a:rPr dirty="0" err="1"/>
              <a:t>grado</a:t>
            </a:r>
            <a:r>
              <a:rPr dirty="0"/>
              <a:t> di </a:t>
            </a:r>
            <a:r>
              <a:rPr dirty="0" err="1"/>
              <a:t>sostenere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crescita</a:t>
            </a:r>
            <a:r>
              <a:rPr dirty="0"/>
              <a:t> </a:t>
            </a:r>
            <a:r>
              <a:rPr dirty="0" err="1"/>
              <a:t>sfrenata</a:t>
            </a:r>
            <a:r>
              <a:rPr dirty="0"/>
              <a:t>. Byung-Chul Han in "</a:t>
            </a:r>
            <a:r>
              <a:rPr dirty="0" err="1"/>
              <a:t>Capitalismo</a:t>
            </a:r>
            <a:r>
              <a:rPr dirty="0"/>
              <a:t> e </a:t>
            </a:r>
            <a:r>
              <a:rPr dirty="0" err="1"/>
              <a:t>pulsione</a:t>
            </a:r>
            <a:r>
              <a:rPr dirty="0"/>
              <a:t> di </a:t>
            </a:r>
            <a:r>
              <a:rPr dirty="0" err="1"/>
              <a:t>morte</a:t>
            </a:r>
            <a:r>
              <a:rPr dirty="0"/>
              <a:t>" Editora </a:t>
            </a:r>
            <a:r>
              <a:rPr dirty="0" err="1"/>
              <a:t>vozes</a:t>
            </a:r>
            <a:r>
              <a:rPr dirty="0"/>
              <a:t> 2019 . Nel </a:t>
            </a:r>
            <a:r>
              <a:rPr dirty="0" err="1"/>
              <a:t>capitalismo</a:t>
            </a:r>
            <a:r>
              <a:rPr dirty="0"/>
              <a:t> </a:t>
            </a:r>
            <a:r>
              <a:rPr dirty="0" err="1"/>
              <a:t>l'aggressività</a:t>
            </a:r>
            <a:r>
              <a:rPr dirty="0"/>
              <a:t> degli </a:t>
            </a:r>
            <a:r>
              <a:rPr dirty="0" err="1"/>
              <a:t>individui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espressa</a:t>
            </a:r>
            <a:r>
              <a:rPr dirty="0"/>
              <a:t> al </a:t>
            </a:r>
            <a:r>
              <a:rPr dirty="0" err="1"/>
              <a:t>servizio</a:t>
            </a:r>
            <a:r>
              <a:rPr dirty="0"/>
              <a:t> del </a:t>
            </a:r>
            <a:r>
              <a:rPr dirty="0" err="1"/>
              <a:t>processo</a:t>
            </a:r>
            <a:r>
              <a:rPr dirty="0"/>
              <a:t> di </a:t>
            </a:r>
            <a:r>
              <a:rPr dirty="0" err="1"/>
              <a:t>concentrazione</a:t>
            </a:r>
            <a:r>
              <a:rPr dirty="0"/>
              <a:t> del </a:t>
            </a:r>
            <a:r>
              <a:rPr dirty="0" err="1"/>
              <a:t>potere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L’individuo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contemporaneo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non è più realmente coinvolto nell’azione politica o nella costruzione collettiva di significato, ma si trova piuttosto intrappolato in una condizione di scetticismo post-politico.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il Novecento è stato segnato da progetti utopici e da visioni di progresso sociale — socialiste, liberali o tecnologiche — la cultura globale contemporanea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soffre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«la lenta cancellazione del futuro».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un mondo dominato dalla finanza, dai flussi di dati e dalla governance algoritmica, l’immaginazione umana è stata sottratta.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risultato è un profondo esaurimento affettivo: una condizione nella quale le energie emotive e psichiche si consumano, rendendo gli individui incapaci di desiderare, di organizzarsi e persino di prendersi cura.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Berardi, Franco “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Bifo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.”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Pensare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dopo Gaza. Saggio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sulla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ferocia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la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terminazione</a:t>
            </a:r>
            <a:r>
              <a:rPr lang="en-GB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dell'umano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Timeo, 2025.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Berardi, Franco "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Bifo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". </a:t>
            </a:r>
            <a:r>
              <a:rPr lang="en-GB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Disertate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Timeo, 2023.</a:t>
            </a:r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5813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esaurimento</a:t>
            </a:r>
            <a:r>
              <a:rPr dirty="0"/>
              <a:t> </a:t>
            </a:r>
            <a:r>
              <a:rPr dirty="0" err="1"/>
              <a:t>affettivo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ulteriormente</a:t>
            </a:r>
            <a:r>
              <a:rPr dirty="0"/>
              <a:t> </a:t>
            </a:r>
            <a:r>
              <a:rPr dirty="0" err="1"/>
              <a:t>aggravato</a:t>
            </a:r>
            <a:r>
              <a:rPr dirty="0"/>
              <a:t> </a:t>
            </a:r>
            <a:r>
              <a:rPr dirty="0" err="1"/>
              <a:t>dall’intensificazione</a:t>
            </a:r>
            <a:r>
              <a:rPr dirty="0"/>
              <a:t> della </a:t>
            </a:r>
            <a:r>
              <a:rPr dirty="0" err="1"/>
              <a:t>velocità</a:t>
            </a:r>
            <a:r>
              <a:rPr dirty="0"/>
              <a:t> e della </a:t>
            </a:r>
            <a:r>
              <a:rPr dirty="0" err="1"/>
              <a:t>produttività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Il </a:t>
            </a:r>
            <a:r>
              <a:rPr dirty="0" err="1"/>
              <a:t>capitalismo</a:t>
            </a:r>
            <a:r>
              <a:rPr dirty="0"/>
              <a:t> </a:t>
            </a:r>
            <a:r>
              <a:rPr dirty="0" err="1"/>
              <a:t>digitale</a:t>
            </a:r>
            <a:r>
              <a:rPr dirty="0"/>
              <a:t> </a:t>
            </a:r>
            <a:r>
              <a:rPr dirty="0" err="1"/>
              <a:t>esige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disponibilità</a:t>
            </a:r>
            <a:r>
              <a:rPr dirty="0"/>
              <a:t> 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capacità</a:t>
            </a:r>
            <a:r>
              <a:rPr dirty="0"/>
              <a:t> di </a:t>
            </a:r>
            <a:r>
              <a:rPr dirty="0" err="1"/>
              <a:t>risposta</a:t>
            </a:r>
            <a:r>
              <a:rPr dirty="0"/>
              <a:t> </a:t>
            </a:r>
            <a:r>
              <a:rPr dirty="0" err="1"/>
              <a:t>costanti</a:t>
            </a:r>
            <a:r>
              <a:rPr dirty="0"/>
              <a:t> — e-mail, </a:t>
            </a:r>
            <a:r>
              <a:rPr dirty="0" err="1"/>
              <a:t>notifiche</a:t>
            </a:r>
            <a:r>
              <a:rPr dirty="0"/>
              <a:t>, </a:t>
            </a:r>
            <a:r>
              <a:rPr dirty="0" err="1"/>
              <a:t>scadenze</a:t>
            </a:r>
            <a:r>
              <a:rPr dirty="0"/>
              <a:t> — </a:t>
            </a:r>
            <a:r>
              <a:rPr dirty="0" err="1"/>
              <a:t>creando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 di </a:t>
            </a:r>
            <a:r>
              <a:rPr dirty="0" err="1"/>
              <a:t>mobilitazione</a:t>
            </a:r>
            <a:r>
              <a:rPr dirty="0"/>
              <a:t> </a:t>
            </a:r>
            <a:r>
              <a:rPr dirty="0" err="1"/>
              <a:t>cognitiva</a:t>
            </a:r>
            <a:r>
              <a:rPr dirty="0"/>
              <a:t> ed </a:t>
            </a:r>
            <a:r>
              <a:rPr dirty="0" err="1"/>
              <a:t>emotiva</a:t>
            </a:r>
            <a:r>
              <a:rPr dirty="0"/>
              <a:t> </a:t>
            </a:r>
            <a:r>
              <a:rPr dirty="0" err="1"/>
              <a:t>permanente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Eppure</a:t>
            </a:r>
            <a:r>
              <a:rPr dirty="0"/>
              <a:t>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mobilitazione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priva</a:t>
            </a:r>
            <a:r>
              <a:rPr dirty="0"/>
              <a:t> di </a:t>
            </a:r>
            <a:r>
              <a:rPr dirty="0" err="1"/>
              <a:t>significato</a:t>
            </a:r>
            <a:r>
              <a:rPr dirty="0"/>
              <a:t>: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orientata</a:t>
            </a:r>
            <a:r>
              <a:rPr dirty="0"/>
              <a:t> alla </a:t>
            </a:r>
            <a:r>
              <a:rPr dirty="0" err="1"/>
              <a:t>trasformazione</a:t>
            </a:r>
            <a:r>
              <a:rPr dirty="0"/>
              <a:t>, ma 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circolazione</a:t>
            </a:r>
            <a:r>
              <a:rPr dirty="0"/>
              <a:t> senza fine.</a:t>
            </a:r>
          </a:p>
          <a:p>
            <a:endParaRPr dirty="0"/>
          </a:p>
          <a:p>
            <a:r>
              <a:rPr dirty="0"/>
              <a:t>Il </a:t>
            </a:r>
            <a:r>
              <a:rPr dirty="0" err="1"/>
              <a:t>soggetto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sopraffatto</a:t>
            </a:r>
            <a:r>
              <a:rPr dirty="0"/>
              <a:t> ma, al tempo </a:t>
            </a:r>
            <a:r>
              <a:rPr dirty="0" err="1"/>
              <a:t>stesso</a:t>
            </a:r>
            <a:r>
              <a:rPr dirty="0"/>
              <a:t>, </a:t>
            </a:r>
            <a:r>
              <a:rPr dirty="0" err="1"/>
              <a:t>sospeso</a:t>
            </a:r>
            <a:r>
              <a:rPr dirty="0"/>
              <a:t>; </a:t>
            </a:r>
            <a:r>
              <a:rPr dirty="0" err="1"/>
              <a:t>continuamente</a:t>
            </a:r>
            <a:r>
              <a:rPr dirty="0"/>
              <a:t> </a:t>
            </a:r>
            <a:r>
              <a:rPr dirty="0" err="1"/>
              <a:t>attivo</a:t>
            </a:r>
            <a:r>
              <a:rPr dirty="0"/>
              <a:t>, </a:t>
            </a:r>
            <a:r>
              <a:rPr dirty="0" err="1"/>
              <a:t>eppure</a:t>
            </a:r>
            <a:r>
              <a:rPr dirty="0"/>
              <a:t> </a:t>
            </a:r>
            <a:r>
              <a:rPr dirty="0" err="1"/>
              <a:t>sottomesso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richiama</a:t>
            </a:r>
            <a:r>
              <a:rPr dirty="0"/>
              <a:t>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Jung </a:t>
            </a:r>
            <a:r>
              <a:rPr dirty="0" err="1"/>
              <a:t>descriveva</a:t>
            </a:r>
            <a:r>
              <a:rPr dirty="0"/>
              <a:t> come </a:t>
            </a:r>
            <a:r>
              <a:rPr dirty="0" err="1"/>
              <a:t>inflazione</a:t>
            </a:r>
            <a:r>
              <a:rPr dirty="0"/>
              <a:t> </a:t>
            </a:r>
            <a:r>
              <a:rPr dirty="0" err="1"/>
              <a:t>psichica</a:t>
            </a:r>
            <a:r>
              <a:rPr dirty="0"/>
              <a:t> o </a:t>
            </a:r>
            <a:r>
              <a:rPr lang="de-DE" dirty="0" err="1"/>
              <a:t>nella</a:t>
            </a:r>
            <a:r>
              <a:rPr lang="de-DE" dirty="0"/>
              <a:t> </a:t>
            </a:r>
            <a:r>
              <a:rPr dirty="0" err="1"/>
              <a:t>dissociazione</a:t>
            </a:r>
            <a:r>
              <a:rPr dirty="0"/>
              <a:t>, </a:t>
            </a:r>
            <a:r>
              <a:rPr dirty="0" err="1"/>
              <a:t>nella</a:t>
            </a:r>
            <a:r>
              <a:rPr dirty="0"/>
              <a:t> quale </a:t>
            </a:r>
            <a:r>
              <a:rPr dirty="0" err="1"/>
              <a:t>l’attività</a:t>
            </a:r>
            <a:r>
              <a:rPr dirty="0"/>
              <a:t> </a:t>
            </a:r>
            <a:r>
              <a:rPr dirty="0" err="1"/>
              <a:t>dell’Io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assumere</a:t>
            </a:r>
            <a:r>
              <a:rPr dirty="0"/>
              <a:t> un carattere quasi </a:t>
            </a:r>
            <a:r>
              <a:rPr dirty="0" err="1"/>
              <a:t>maniacale</a:t>
            </a:r>
            <a:r>
              <a:rPr dirty="0"/>
              <a:t> e </a:t>
            </a:r>
            <a:r>
              <a:rPr dirty="0" err="1"/>
              <a:t>separarsi</a:t>
            </a:r>
            <a:r>
              <a:rPr dirty="0"/>
              <a:t> da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profonda</a:t>
            </a:r>
            <a:r>
              <a:rPr dirty="0"/>
              <a:t> </a:t>
            </a:r>
            <a:r>
              <a:rPr dirty="0" err="1"/>
              <a:t>integrazione</a:t>
            </a:r>
            <a:r>
              <a:rPr dirty="0"/>
              <a:t> </a:t>
            </a:r>
            <a:r>
              <a:rPr dirty="0" err="1"/>
              <a:t>simbolica</a:t>
            </a:r>
            <a:r>
              <a:rPr dirty="0"/>
              <a:t>.</a:t>
            </a:r>
          </a:p>
          <a:p>
            <a:endParaRPr dirty="0"/>
          </a:p>
          <a:p>
            <a:r>
              <a:rPr lang="de-DE" dirty="0"/>
              <a:t>Oggi </a:t>
            </a:r>
            <a:r>
              <a:rPr lang="de-DE" dirty="0" err="1"/>
              <a:t>possiamo</a:t>
            </a:r>
            <a:r>
              <a:rPr lang="de-DE" dirty="0"/>
              <a:t> </a:t>
            </a:r>
            <a:r>
              <a:rPr lang="de-DE" dirty="0" err="1"/>
              <a:t>osservare</a:t>
            </a:r>
            <a:r>
              <a:rPr lang="de-DE" dirty="0"/>
              <a:t> </a:t>
            </a:r>
            <a:r>
              <a:rPr lang="de-DE" dirty="0" err="1"/>
              <a:t>tra</a:t>
            </a:r>
            <a:r>
              <a:rPr lang="de-DE" dirty="0"/>
              <a:t> i </a:t>
            </a:r>
            <a:r>
              <a:rPr lang="de-DE" dirty="0" err="1"/>
              <a:t>giovani</a:t>
            </a:r>
            <a:r>
              <a:rPr lang="de-DE" dirty="0"/>
              <a:t> </a:t>
            </a:r>
            <a:r>
              <a:rPr dirty="0"/>
              <a:t>la </a:t>
            </a:r>
            <a:r>
              <a:rPr dirty="0" err="1"/>
              <a:t>diffusione</a:t>
            </a:r>
            <a:r>
              <a:rPr dirty="0"/>
              <a:t> </a:t>
            </a:r>
            <a:r>
              <a:rPr dirty="0" err="1"/>
              <a:t>dell’ansia</a:t>
            </a:r>
            <a:r>
              <a:rPr dirty="0"/>
              <a:t>, del </a:t>
            </a:r>
            <a:r>
              <a:rPr dirty="0" err="1"/>
              <a:t>panico</a:t>
            </a:r>
            <a:r>
              <a:rPr dirty="0"/>
              <a:t> e della </a:t>
            </a:r>
            <a:r>
              <a:rPr dirty="0" err="1"/>
              <a:t>disperazione</a:t>
            </a:r>
            <a:r>
              <a:rPr dirty="0"/>
              <a:t> </a:t>
            </a:r>
            <a:r>
              <a:rPr dirty="0" err="1"/>
              <a:t>suicidaria</a:t>
            </a:r>
            <a:r>
              <a:rPr dirty="0"/>
              <a:t> </a:t>
            </a:r>
            <a:r>
              <a:rPr lang="de-DE" dirty="0"/>
              <a:t>, </a:t>
            </a:r>
            <a:r>
              <a:rPr dirty="0" err="1"/>
              <a:t>soprattutto</a:t>
            </a:r>
            <a:r>
              <a:rPr dirty="0"/>
              <a:t> </a:t>
            </a:r>
            <a:r>
              <a:rPr dirty="0" err="1"/>
              <a:t>nelle</a:t>
            </a:r>
            <a:r>
              <a:rPr dirty="0"/>
              <a:t> </a:t>
            </a:r>
            <a:r>
              <a:rPr dirty="0" err="1"/>
              <a:t>società</a:t>
            </a:r>
            <a:r>
              <a:rPr dirty="0"/>
              <a:t> </a:t>
            </a:r>
            <a:r>
              <a:rPr dirty="0" err="1"/>
              <a:t>tecnologicamente</a:t>
            </a:r>
            <a:r>
              <a:rPr dirty="0"/>
              <a:t> </a:t>
            </a:r>
            <a:r>
              <a:rPr lang="de-DE" dirty="0" err="1"/>
              <a:t>piú</a:t>
            </a:r>
            <a:r>
              <a:rPr lang="de-DE" dirty="0"/>
              <a:t> </a:t>
            </a:r>
            <a:r>
              <a:rPr dirty="0" err="1"/>
              <a:t>avanzate</a:t>
            </a:r>
            <a:r>
              <a:rPr dirty="0"/>
              <a:t>.</a:t>
            </a:r>
          </a:p>
          <a:p>
            <a:endParaRPr dirty="0"/>
          </a:p>
          <a:p>
            <a:r>
              <a:rPr dirty="0" err="1"/>
              <a:t>Queste</a:t>
            </a:r>
            <a:r>
              <a:rPr dirty="0"/>
              <a:t> </a:t>
            </a:r>
            <a:r>
              <a:rPr dirty="0" err="1"/>
              <a:t>patologie</a:t>
            </a:r>
            <a:r>
              <a:rPr dirty="0"/>
              <a:t>, non </a:t>
            </a:r>
            <a:r>
              <a:rPr dirty="0" err="1"/>
              <a:t>sono</a:t>
            </a:r>
            <a:r>
              <a:rPr dirty="0"/>
              <a:t> </a:t>
            </a:r>
            <a:r>
              <a:rPr dirty="0" err="1"/>
              <a:t>soltanto</a:t>
            </a:r>
            <a:r>
              <a:rPr dirty="0"/>
              <a:t> </a:t>
            </a:r>
            <a:r>
              <a:rPr dirty="0" err="1"/>
              <a:t>cliniche</a:t>
            </a:r>
            <a:r>
              <a:rPr dirty="0"/>
              <a:t>, ma </a:t>
            </a:r>
            <a:r>
              <a:rPr dirty="0" err="1"/>
              <a:t>riguardano</a:t>
            </a:r>
            <a:r>
              <a:rPr dirty="0"/>
              <a:t> la civiltà </a:t>
            </a:r>
            <a:r>
              <a:rPr dirty="0" err="1"/>
              <a:t>stessa</a:t>
            </a:r>
            <a:r>
              <a:rPr dirty="0"/>
              <a:t>: </a:t>
            </a:r>
            <a:r>
              <a:rPr dirty="0" err="1"/>
              <a:t>riflettono</a:t>
            </a:r>
            <a:r>
              <a:rPr dirty="0"/>
              <a:t> </a:t>
            </a:r>
            <a:r>
              <a:rPr dirty="0" err="1"/>
              <a:t>un’incapacità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 di </a:t>
            </a:r>
            <a:r>
              <a:rPr dirty="0" err="1"/>
              <a:t>immaginare</a:t>
            </a:r>
            <a:r>
              <a:rPr dirty="0"/>
              <a:t> la vita in modo </a:t>
            </a:r>
            <a:r>
              <a:rPr dirty="0" err="1"/>
              <a:t>diverso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Quando la vita </a:t>
            </a:r>
            <a:r>
              <a:rPr dirty="0" err="1"/>
              <a:t>simbolica</a:t>
            </a:r>
            <a:r>
              <a:rPr dirty="0"/>
              <a:t> e </a:t>
            </a:r>
            <a:r>
              <a:rPr dirty="0" err="1"/>
              <a:t>archetipica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repressa</a:t>
            </a:r>
            <a:r>
              <a:rPr dirty="0"/>
              <a:t>, la </a:t>
            </a:r>
            <a:r>
              <a:rPr dirty="0" err="1"/>
              <a:t>patologia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diventare</a:t>
            </a:r>
            <a:r>
              <a:rPr dirty="0"/>
              <a:t> il mezzo </a:t>
            </a:r>
            <a:r>
              <a:rPr dirty="0" err="1"/>
              <a:t>attraverso</a:t>
            </a:r>
            <a:r>
              <a:rPr dirty="0"/>
              <a:t> il quale </a:t>
            </a:r>
            <a:r>
              <a:rPr dirty="0" err="1"/>
              <a:t>l’inconscio</a:t>
            </a:r>
            <a:r>
              <a:rPr dirty="0"/>
              <a:t> fa </a:t>
            </a:r>
            <a:r>
              <a:rPr dirty="0" err="1"/>
              <a:t>sentire</a:t>
            </a:r>
            <a:r>
              <a:rPr dirty="0"/>
              <a:t> la propria voce.</a:t>
            </a:r>
            <a:endParaRPr lang="de-DE" dirty="0"/>
          </a:p>
          <a:p>
            <a:endParaRPr lang="es-IT" dirty="0"/>
          </a:p>
          <a:p>
            <a:r>
              <a:rPr lang="es-IT" dirty="0"/>
              <a:t>Vedremo poi come il sintoma che diventa neurosi in questo conesto puo anche rappresentare l ´anima che cura.</a:t>
            </a:r>
          </a:p>
          <a:p>
            <a:endParaRPr lang="es-IT" dirty="0"/>
          </a:p>
          <a:p>
            <a:r>
              <a:rPr lang="es-IT" dirty="0"/>
              <a:t>Bisogna capire quando , in che circostanze e come reagire a di fornte a questo fenomeno.</a:t>
            </a:r>
            <a:endParaRPr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406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parola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un tempo spazio di emancipazione, sotto il dominio dei media è diventata uno strumento di dominio, capace di imporre significati attraverso la violenza.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violenza non è più una deviazione della storia: diventa la norma.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Questo deterioramento non riguarda soltanto la politica, ma attraversa ogni ambito della vita: culturale, psichico ed economico.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politica, svuotata di significato, rispecchia il sistema tecnomilitare, che impone l’efficienza e la progressiva soppressione dell’umano.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314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L’«ondata» di depressione oggi diffusa tra le generazioni più giovani non è una semplice tendenza psicosociale, ma una risposta a un mondo sempre più insostenibile.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un mondo gravato dal lavoro incessante, dalla precarietà economica e dal terrore del collasso ambientale: condizioni che sembrano non lasciare più spazio alle forme ordinarie della gioia e della realizzazione personale.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349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Non </a:t>
            </a:r>
            <a:r>
              <a:rPr dirty="0" err="1"/>
              <a:t>viviamo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semplicemente</a:t>
            </a:r>
            <a:r>
              <a:rPr dirty="0"/>
              <a:t> </a:t>
            </a:r>
            <a:r>
              <a:rPr dirty="0" err="1"/>
              <a:t>all’interno</a:t>
            </a:r>
            <a:r>
              <a:rPr dirty="0"/>
              <a:t> della </a:t>
            </a:r>
            <a:r>
              <a:rPr dirty="0" err="1"/>
              <a:t>tradizionale</a:t>
            </a:r>
            <a:r>
              <a:rPr dirty="0"/>
              <a:t> </a:t>
            </a:r>
            <a:r>
              <a:rPr dirty="0" err="1"/>
              <a:t>contrapposizione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democrazia</a:t>
            </a:r>
            <a:r>
              <a:rPr dirty="0"/>
              <a:t> e </a:t>
            </a:r>
            <a:r>
              <a:rPr dirty="0" err="1"/>
              <a:t>autocrazia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Una </a:t>
            </a:r>
            <a:r>
              <a:rPr dirty="0" err="1"/>
              <a:t>parte</a:t>
            </a:r>
            <a:r>
              <a:rPr dirty="0"/>
              <a:t> </a:t>
            </a:r>
            <a:r>
              <a:rPr dirty="0" err="1"/>
              <a:t>crescente</a:t>
            </a:r>
            <a:r>
              <a:rPr dirty="0"/>
              <a:t> della nostra </a:t>
            </a:r>
            <a:r>
              <a:rPr dirty="0" err="1"/>
              <a:t>esperienza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infatti</a:t>
            </a:r>
            <a:r>
              <a:rPr dirty="0"/>
              <a:t> </a:t>
            </a:r>
            <a:r>
              <a:rPr dirty="0" err="1"/>
              <a:t>mediata</a:t>
            </a:r>
            <a:r>
              <a:rPr dirty="0"/>
              <a:t> da </a:t>
            </a:r>
            <a:r>
              <a:rPr dirty="0" err="1"/>
              <a:t>sistemi</a:t>
            </a:r>
            <a:r>
              <a:rPr dirty="0"/>
              <a:t> di </a:t>
            </a: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capaci</a:t>
            </a:r>
            <a:r>
              <a:rPr dirty="0"/>
              <a:t> di </a:t>
            </a:r>
            <a:r>
              <a:rPr dirty="0" err="1"/>
              <a:t>orientare</a:t>
            </a:r>
            <a:r>
              <a:rPr dirty="0"/>
              <a:t> </a:t>
            </a:r>
            <a:r>
              <a:rPr dirty="0" err="1"/>
              <a:t>l’attenzione</a:t>
            </a:r>
            <a:r>
              <a:rPr dirty="0"/>
              <a:t>, </a:t>
            </a:r>
            <a:r>
              <a:rPr dirty="0" err="1"/>
              <a:t>modellare</a:t>
            </a:r>
            <a:r>
              <a:rPr dirty="0"/>
              <a:t> la </a:t>
            </a:r>
            <a:r>
              <a:rPr dirty="0" err="1"/>
              <a:t>percezione</a:t>
            </a:r>
            <a:r>
              <a:rPr dirty="0"/>
              <a:t> della </a:t>
            </a:r>
            <a:r>
              <a:rPr dirty="0" err="1"/>
              <a:t>realtà</a:t>
            </a:r>
            <a:r>
              <a:rPr dirty="0"/>
              <a:t> e </a:t>
            </a:r>
            <a:r>
              <a:rPr dirty="0" err="1"/>
              <a:t>influenzare</a:t>
            </a:r>
            <a:r>
              <a:rPr dirty="0"/>
              <a:t>, </a:t>
            </a:r>
            <a:r>
              <a:rPr dirty="0" err="1"/>
              <a:t>spesso</a:t>
            </a:r>
            <a:r>
              <a:rPr dirty="0"/>
              <a:t> in modo quasi </a:t>
            </a:r>
            <a:r>
              <a:rPr dirty="0" err="1"/>
              <a:t>impercettibile</a:t>
            </a:r>
            <a:r>
              <a:rPr dirty="0"/>
              <a:t>, il nostro modo di </a:t>
            </a:r>
            <a:r>
              <a:rPr dirty="0" err="1"/>
              <a:t>pensare</a:t>
            </a:r>
            <a:r>
              <a:rPr dirty="0"/>
              <a:t> e di </a:t>
            </a:r>
            <a:r>
              <a:rPr dirty="0" err="1"/>
              <a:t>desiderare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In </a:t>
            </a:r>
            <a:r>
              <a:rPr dirty="0" err="1"/>
              <a:t>molte</a:t>
            </a:r>
            <a:r>
              <a:rPr dirty="0"/>
              <a:t> </a:t>
            </a:r>
            <a:r>
              <a:rPr dirty="0" err="1"/>
              <a:t>società</a:t>
            </a:r>
            <a:r>
              <a:rPr dirty="0"/>
              <a:t> </a:t>
            </a:r>
            <a:r>
              <a:rPr dirty="0" err="1"/>
              <a:t>contemporanee</a:t>
            </a:r>
            <a:r>
              <a:rPr dirty="0"/>
              <a:t> il </a:t>
            </a:r>
            <a:r>
              <a:rPr dirty="0" err="1"/>
              <a:t>controllo</a:t>
            </a:r>
            <a:r>
              <a:rPr dirty="0"/>
              <a:t> non </a:t>
            </a:r>
            <a:r>
              <a:rPr dirty="0" err="1"/>
              <a:t>passa</a:t>
            </a:r>
            <a:r>
              <a:rPr dirty="0"/>
              <a:t> </a:t>
            </a:r>
            <a:r>
              <a:rPr dirty="0" err="1"/>
              <a:t>necessariamente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la </a:t>
            </a:r>
            <a:r>
              <a:rPr dirty="0" err="1"/>
              <a:t>censura</a:t>
            </a:r>
            <a:r>
              <a:rPr dirty="0"/>
              <a:t> </a:t>
            </a:r>
            <a:r>
              <a:rPr dirty="0" err="1"/>
              <a:t>esplicita</a:t>
            </a:r>
            <a:r>
              <a:rPr dirty="0"/>
              <a:t> o la </a:t>
            </a:r>
            <a:r>
              <a:rPr dirty="0" err="1"/>
              <a:t>coercizione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esercitarsi</a:t>
            </a:r>
            <a:r>
              <a:rPr dirty="0"/>
              <a:t> in </a:t>
            </a:r>
            <a:r>
              <a:rPr dirty="0" err="1"/>
              <a:t>forme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sottili</a:t>
            </a:r>
            <a:r>
              <a:rPr dirty="0"/>
              <a:t>: </a:t>
            </a:r>
            <a:r>
              <a:rPr dirty="0" err="1"/>
              <a:t>attraverso</a:t>
            </a:r>
            <a:r>
              <a:rPr dirty="0"/>
              <a:t> la </a:t>
            </a:r>
            <a:r>
              <a:rPr dirty="0" err="1"/>
              <a:t>saturazione</a:t>
            </a:r>
            <a:r>
              <a:rPr dirty="0"/>
              <a:t> di </a:t>
            </a:r>
            <a:r>
              <a:rPr dirty="0" err="1"/>
              <a:t>informazioni</a:t>
            </a:r>
            <a:r>
              <a:rPr dirty="0"/>
              <a:t>, la </a:t>
            </a:r>
            <a:r>
              <a:rPr dirty="0" err="1"/>
              <a:t>distrazione</a:t>
            </a:r>
            <a:r>
              <a:rPr dirty="0"/>
              <a:t> </a:t>
            </a:r>
            <a:r>
              <a:rPr dirty="0" err="1"/>
              <a:t>permanente</a:t>
            </a:r>
            <a:r>
              <a:rPr dirty="0"/>
              <a:t>, la </a:t>
            </a:r>
            <a:r>
              <a:rPr dirty="0" err="1"/>
              <a:t>seduzione</a:t>
            </a:r>
            <a:r>
              <a:rPr dirty="0"/>
              <a:t> delle </a:t>
            </a:r>
            <a:r>
              <a:rPr dirty="0" err="1"/>
              <a:t>immagini</a:t>
            </a:r>
            <a:r>
              <a:rPr dirty="0"/>
              <a:t> e la continua </a:t>
            </a:r>
            <a:r>
              <a:rPr dirty="0" err="1"/>
              <a:t>sollecitazione</a:t>
            </a:r>
            <a:r>
              <a:rPr dirty="0"/>
              <a:t> della nostra </a:t>
            </a:r>
            <a:r>
              <a:rPr dirty="0" err="1"/>
              <a:t>attenzione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Il </a:t>
            </a:r>
            <a:r>
              <a:rPr dirty="0" err="1"/>
              <a:t>soggetto</a:t>
            </a:r>
            <a:r>
              <a:rPr dirty="0"/>
              <a:t> </a:t>
            </a:r>
            <a:r>
              <a:rPr dirty="0" err="1"/>
              <a:t>contemporaneo</a:t>
            </a:r>
            <a:r>
              <a:rPr dirty="0"/>
              <a:t>, </a:t>
            </a:r>
            <a:r>
              <a:rPr dirty="0" err="1"/>
              <a:t>quindi</a:t>
            </a:r>
            <a:r>
              <a:rPr dirty="0"/>
              <a:t>, non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necessariamente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costretto</a:t>
            </a:r>
            <a:r>
              <a:rPr dirty="0"/>
              <a:t> </a:t>
            </a:r>
            <a:r>
              <a:rPr dirty="0" err="1"/>
              <a:t>all’obbedienza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progressivamente</a:t>
            </a:r>
            <a:r>
              <a:rPr dirty="0"/>
              <a:t> </a:t>
            </a:r>
            <a:r>
              <a:rPr dirty="0" err="1"/>
              <a:t>condotto</a:t>
            </a:r>
            <a:r>
              <a:rPr dirty="0"/>
              <a:t> verso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 di </a:t>
            </a:r>
            <a:r>
              <a:rPr dirty="0" err="1"/>
              <a:t>passività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un </a:t>
            </a:r>
            <a:r>
              <a:rPr dirty="0" err="1"/>
              <a:t>flusso</a:t>
            </a:r>
            <a:r>
              <a:rPr dirty="0"/>
              <a:t> </a:t>
            </a:r>
            <a:r>
              <a:rPr dirty="0" err="1"/>
              <a:t>incessante</a:t>
            </a:r>
            <a:r>
              <a:rPr dirty="0"/>
              <a:t> di </a:t>
            </a:r>
            <a:r>
              <a:rPr dirty="0" err="1"/>
              <a:t>immagini</a:t>
            </a:r>
            <a:r>
              <a:rPr dirty="0"/>
              <a:t>, </a:t>
            </a:r>
            <a:r>
              <a:rPr dirty="0" err="1"/>
              <a:t>schermi</a:t>
            </a:r>
            <a:r>
              <a:rPr dirty="0"/>
              <a:t>, </a:t>
            </a:r>
            <a:r>
              <a:rPr dirty="0" err="1"/>
              <a:t>notifiche</a:t>
            </a:r>
            <a:r>
              <a:rPr dirty="0"/>
              <a:t> e </a:t>
            </a:r>
            <a:r>
              <a:rPr dirty="0" err="1"/>
              <a:t>intrattenimento</a:t>
            </a:r>
            <a:r>
              <a:rPr dirty="0"/>
              <a:t>.</a:t>
            </a:r>
          </a:p>
          <a:p>
            <a:endParaRPr lang="es-IT" dirty="0"/>
          </a:p>
          <a:p>
            <a:r>
              <a:rPr dirty="0"/>
              <a:t> Se la nostra </a:t>
            </a:r>
            <a:r>
              <a:rPr dirty="0" err="1"/>
              <a:t>attenzione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continuamente</a:t>
            </a:r>
            <a:r>
              <a:rPr dirty="0"/>
              <a:t> </a:t>
            </a:r>
            <a:r>
              <a:rPr dirty="0" err="1"/>
              <a:t>catturata</a:t>
            </a:r>
            <a:r>
              <a:rPr dirty="0"/>
              <a:t> </a:t>
            </a:r>
            <a:r>
              <a:rPr dirty="0" err="1"/>
              <a:t>dall’esterno</a:t>
            </a:r>
            <a:r>
              <a:rPr dirty="0"/>
              <a:t>, quale </a:t>
            </a:r>
            <a:r>
              <a:rPr dirty="0" err="1"/>
              <a:t>spazio</a:t>
            </a:r>
            <a:r>
              <a:rPr dirty="0"/>
              <a:t> </a:t>
            </a:r>
            <a:r>
              <a:rPr dirty="0" err="1"/>
              <a:t>rimane</a:t>
            </a:r>
            <a:r>
              <a:rPr dirty="0"/>
              <a:t> per il </a:t>
            </a:r>
            <a:r>
              <a:rPr dirty="0" err="1"/>
              <a:t>silenzio</a:t>
            </a:r>
            <a:r>
              <a:rPr dirty="0"/>
              <a:t>, la </a:t>
            </a:r>
            <a:r>
              <a:rPr dirty="0" err="1"/>
              <a:t>riflessione</a:t>
            </a:r>
            <a:r>
              <a:rPr dirty="0"/>
              <a:t>, il </a:t>
            </a:r>
            <a:r>
              <a:rPr dirty="0" err="1"/>
              <a:t>sogno</a:t>
            </a:r>
            <a:r>
              <a:rPr dirty="0"/>
              <a:t>? </a:t>
            </a:r>
            <a:endParaRPr lang="de-DE" dirty="0"/>
          </a:p>
          <a:p>
            <a:endParaRPr lang="es-IT" dirty="0"/>
          </a:p>
          <a:p>
            <a:r>
              <a:rPr dirty="0" err="1"/>
              <a:t>È</a:t>
            </a:r>
            <a:r>
              <a:rPr dirty="0"/>
              <a:t> proprio qui </a:t>
            </a:r>
            <a:r>
              <a:rPr dirty="0" err="1"/>
              <a:t>che</a:t>
            </a:r>
            <a:r>
              <a:rPr dirty="0"/>
              <a:t> il </a:t>
            </a:r>
            <a:r>
              <a:rPr dirty="0" err="1"/>
              <a:t>problema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media </a:t>
            </a:r>
            <a:r>
              <a:rPr dirty="0" err="1"/>
              <a:t>diventa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un </a:t>
            </a:r>
            <a:r>
              <a:rPr dirty="0" err="1"/>
              <a:t>problema</a:t>
            </a:r>
            <a:r>
              <a:rPr dirty="0"/>
              <a:t> </a:t>
            </a:r>
            <a:r>
              <a:rPr dirty="0" err="1"/>
              <a:t>dell’anima</a:t>
            </a:r>
            <a:r>
              <a:rPr dirty="0"/>
              <a:t>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46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N</a:t>
            </a:r>
            <a:r>
              <a:rPr dirty="0"/>
              <a:t>on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tratta</a:t>
            </a:r>
            <a:r>
              <a:rPr dirty="0"/>
              <a:t> </a:t>
            </a:r>
            <a:r>
              <a:rPr dirty="0" err="1"/>
              <a:t>soltanto</a:t>
            </a:r>
            <a:r>
              <a:rPr dirty="0"/>
              <a:t> del </a:t>
            </a:r>
            <a:r>
              <a:rPr dirty="0" err="1"/>
              <a:t>potere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media </a:t>
            </a:r>
            <a:r>
              <a:rPr lang="de-DE" dirty="0"/>
              <a:t>, </a:t>
            </a:r>
            <a:r>
              <a:rPr lang="de-DE" dirty="0" err="1"/>
              <a:t>potenziata</a:t>
            </a:r>
            <a:r>
              <a:rPr lang="de-DE" dirty="0"/>
              <a:t> </a:t>
            </a:r>
            <a:r>
              <a:rPr lang="de-DE" dirty="0" err="1"/>
              <a:t>con</a:t>
            </a:r>
            <a:r>
              <a:rPr lang="de-DE" dirty="0"/>
              <a:t> </a:t>
            </a:r>
            <a:r>
              <a:rPr lang="de-DE" dirty="0" err="1"/>
              <a:t>l´intervento</a:t>
            </a:r>
            <a:r>
              <a:rPr lang="de-DE" dirty="0"/>
              <a:t> della IA , </a:t>
            </a:r>
            <a:r>
              <a:rPr dirty="0"/>
              <a:t>ma di come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esposizione</a:t>
            </a:r>
            <a:r>
              <a:rPr dirty="0"/>
              <a:t> continua </a:t>
            </a:r>
            <a:r>
              <a:rPr lang="de-DE" dirty="0"/>
              <a:t>, </a:t>
            </a:r>
            <a:r>
              <a:rPr dirty="0" err="1"/>
              <a:t>possa</a:t>
            </a:r>
            <a:r>
              <a:rPr dirty="0"/>
              <a:t> </a:t>
            </a:r>
            <a:r>
              <a:rPr dirty="0" err="1"/>
              <a:t>modificar</a:t>
            </a:r>
            <a:r>
              <a:rPr lang="de-DE" dirty="0"/>
              <a:t>ci.</a:t>
            </a:r>
            <a:r>
              <a:rPr dirty="0"/>
              <a:t> </a:t>
            </a:r>
          </a:p>
          <a:p>
            <a:endParaRPr dirty="0"/>
          </a:p>
          <a:p>
            <a:r>
              <a:rPr dirty="0"/>
              <a:t>Lo </a:t>
            </a:r>
            <a:r>
              <a:rPr dirty="0" err="1"/>
              <a:t>schermo</a:t>
            </a:r>
            <a:r>
              <a:rPr dirty="0"/>
              <a:t> </a:t>
            </a:r>
            <a:r>
              <a:rPr dirty="0" err="1"/>
              <a:t>tende</a:t>
            </a:r>
            <a:r>
              <a:rPr dirty="0"/>
              <a:t> a </a:t>
            </a:r>
            <a:r>
              <a:rPr dirty="0" err="1"/>
              <a:t>diventare</a:t>
            </a:r>
            <a:r>
              <a:rPr dirty="0"/>
              <a:t> uno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luoghi</a:t>
            </a:r>
            <a:r>
              <a:rPr dirty="0"/>
              <a:t> </a:t>
            </a:r>
            <a:r>
              <a:rPr dirty="0" err="1"/>
              <a:t>dominanti</a:t>
            </a:r>
            <a:r>
              <a:rPr dirty="0"/>
              <a:t> della </a:t>
            </a:r>
            <a:r>
              <a:rPr dirty="0" err="1"/>
              <a:t>produzione</a:t>
            </a:r>
            <a:r>
              <a:rPr dirty="0"/>
              <a:t> di </a:t>
            </a:r>
            <a:r>
              <a:rPr dirty="0" err="1"/>
              <a:t>significato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Una </a:t>
            </a:r>
            <a:r>
              <a:rPr dirty="0" err="1"/>
              <a:t>parte</a:t>
            </a:r>
            <a:r>
              <a:rPr dirty="0"/>
              <a:t> </a:t>
            </a:r>
            <a:r>
              <a:rPr dirty="0" err="1"/>
              <a:t>crescente</a:t>
            </a:r>
            <a:r>
              <a:rPr dirty="0"/>
              <a:t> di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vediamo</a:t>
            </a:r>
            <a:r>
              <a:rPr dirty="0"/>
              <a:t>, </a:t>
            </a:r>
            <a:r>
              <a:rPr dirty="0" err="1"/>
              <a:t>desideriamo</a:t>
            </a:r>
            <a:r>
              <a:rPr dirty="0"/>
              <a:t> e </a:t>
            </a:r>
            <a:r>
              <a:rPr dirty="0" err="1"/>
              <a:t>interpretiamo</a:t>
            </a:r>
            <a:r>
              <a:rPr dirty="0"/>
              <a:t> ci </a:t>
            </a:r>
            <a:r>
              <a:rPr dirty="0" err="1"/>
              <a:t>arriva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immagini</a:t>
            </a:r>
            <a:r>
              <a:rPr dirty="0"/>
              <a:t> </a:t>
            </a:r>
            <a:r>
              <a:rPr dirty="0" err="1"/>
              <a:t>selezionate</a:t>
            </a:r>
            <a:r>
              <a:rPr dirty="0"/>
              <a:t>, </a:t>
            </a:r>
            <a:r>
              <a:rPr dirty="0" err="1"/>
              <a:t>notifiche</a:t>
            </a:r>
            <a:r>
              <a:rPr dirty="0"/>
              <a:t>, </a:t>
            </a:r>
            <a:r>
              <a:rPr dirty="0" err="1"/>
              <a:t>algoritmi</a:t>
            </a:r>
            <a:r>
              <a:rPr dirty="0"/>
              <a:t> e </a:t>
            </a:r>
            <a:r>
              <a:rPr dirty="0" err="1"/>
              <a:t>stimoli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richiedono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risposta</a:t>
            </a:r>
            <a:r>
              <a:rPr dirty="0"/>
              <a:t> </a:t>
            </a:r>
            <a:r>
              <a:rPr dirty="0" err="1"/>
              <a:t>immediata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Il </a:t>
            </a:r>
            <a:r>
              <a:rPr dirty="0" err="1"/>
              <a:t>rischio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il </a:t>
            </a:r>
            <a:r>
              <a:rPr dirty="0" err="1"/>
              <a:t>corpo</a:t>
            </a:r>
            <a:r>
              <a:rPr dirty="0"/>
              <a:t> e la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vengano</a:t>
            </a:r>
            <a:r>
              <a:rPr dirty="0"/>
              <a:t> </a:t>
            </a:r>
            <a:r>
              <a:rPr dirty="0" err="1"/>
              <a:t>progressivamente</a:t>
            </a:r>
            <a:r>
              <a:rPr dirty="0"/>
              <a:t> </a:t>
            </a:r>
            <a:r>
              <a:rPr lang="de-DE" dirty="0" err="1"/>
              <a:t>ri</a:t>
            </a:r>
            <a:r>
              <a:rPr dirty="0" err="1"/>
              <a:t>organizzati</a:t>
            </a:r>
            <a:r>
              <a:rPr dirty="0"/>
              <a:t> secondo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logica</a:t>
            </a:r>
            <a:r>
              <a:rPr dirty="0"/>
              <a:t> di </a:t>
            </a:r>
            <a:r>
              <a:rPr dirty="0" err="1"/>
              <a:t>stimolo-risposta</a:t>
            </a:r>
            <a:r>
              <a:rPr lang="de-DE" dirty="0"/>
              <a:t>.</a:t>
            </a:r>
            <a:r>
              <a:rPr dirty="0"/>
              <a:t> </a:t>
            </a:r>
          </a:p>
          <a:p>
            <a:endParaRPr dirty="0"/>
          </a:p>
          <a:p>
            <a:r>
              <a:rPr dirty="0"/>
              <a:t>Dal punto di vista della </a:t>
            </a:r>
            <a:r>
              <a:rPr dirty="0" err="1"/>
              <a:t>psicologia</a:t>
            </a:r>
            <a:r>
              <a:rPr dirty="0"/>
              <a:t> </a:t>
            </a:r>
            <a:r>
              <a:rPr dirty="0" err="1"/>
              <a:t>analitica</a:t>
            </a:r>
            <a:r>
              <a:rPr dirty="0"/>
              <a:t>, la </a:t>
            </a:r>
            <a:r>
              <a:rPr dirty="0" err="1"/>
              <a:t>questione</a:t>
            </a:r>
            <a:r>
              <a:rPr dirty="0"/>
              <a:t> </a:t>
            </a:r>
            <a:r>
              <a:rPr dirty="0" err="1"/>
              <a:t>diventa</a:t>
            </a:r>
            <a:r>
              <a:rPr dirty="0"/>
              <a:t> </a:t>
            </a:r>
            <a:r>
              <a:rPr dirty="0" err="1"/>
              <a:t>particolarmente</a:t>
            </a:r>
            <a:r>
              <a:rPr dirty="0"/>
              <a:t> </a:t>
            </a:r>
            <a:r>
              <a:rPr dirty="0" err="1"/>
              <a:t>importante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Jung </a:t>
            </a:r>
            <a:r>
              <a:rPr dirty="0" err="1"/>
              <a:t>considerava</a:t>
            </a:r>
            <a:r>
              <a:rPr dirty="0"/>
              <a:t> la vita </a:t>
            </a:r>
            <a:r>
              <a:rPr dirty="0" err="1"/>
              <a:t>interiore</a:t>
            </a:r>
            <a:r>
              <a:rPr dirty="0"/>
              <a:t> —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sogni</a:t>
            </a:r>
            <a:r>
              <a:rPr dirty="0"/>
              <a:t>, </a:t>
            </a:r>
            <a:r>
              <a:rPr dirty="0" err="1"/>
              <a:t>l’immaginazione</a:t>
            </a:r>
            <a:r>
              <a:rPr dirty="0"/>
              <a:t> </a:t>
            </a:r>
            <a:r>
              <a:rPr dirty="0" err="1"/>
              <a:t>attiva</a:t>
            </a:r>
            <a:r>
              <a:rPr dirty="0"/>
              <a:t>, il </a:t>
            </a:r>
            <a:r>
              <a:rPr dirty="0" err="1"/>
              <a:t>rapporto</a:t>
            </a:r>
            <a:r>
              <a:rPr dirty="0"/>
              <a:t> con le </a:t>
            </a:r>
            <a:r>
              <a:rPr dirty="0" err="1"/>
              <a:t>immagini</a:t>
            </a:r>
            <a:r>
              <a:rPr dirty="0"/>
              <a:t> e con il </a:t>
            </a:r>
            <a:r>
              <a:rPr dirty="0" err="1"/>
              <a:t>simbolico</a:t>
            </a:r>
            <a:r>
              <a:rPr dirty="0"/>
              <a:t> — </a:t>
            </a:r>
            <a:r>
              <a:rPr dirty="0" err="1"/>
              <a:t>una</a:t>
            </a:r>
            <a:r>
              <a:rPr dirty="0"/>
              <a:t> via </a:t>
            </a:r>
            <a:r>
              <a:rPr dirty="0" err="1"/>
              <a:t>essenziale</a:t>
            </a:r>
            <a:r>
              <a:rPr dirty="0"/>
              <a:t> del </a:t>
            </a:r>
            <a:r>
              <a:rPr dirty="0" err="1"/>
              <a:t>processo</a:t>
            </a:r>
            <a:r>
              <a:rPr dirty="0"/>
              <a:t> di </a:t>
            </a:r>
            <a:r>
              <a:rPr dirty="0" err="1"/>
              <a:t>individuazione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Questi</a:t>
            </a:r>
            <a:r>
              <a:rPr dirty="0"/>
              <a:t> </a:t>
            </a:r>
            <a:r>
              <a:rPr dirty="0" err="1"/>
              <a:t>processi</a:t>
            </a:r>
            <a:r>
              <a:rPr dirty="0"/>
              <a:t> </a:t>
            </a:r>
            <a:r>
              <a:rPr dirty="0" err="1"/>
              <a:t>richiedono</a:t>
            </a:r>
            <a:r>
              <a:rPr dirty="0"/>
              <a:t> tempo, </a:t>
            </a:r>
            <a:r>
              <a:rPr dirty="0" err="1"/>
              <a:t>silenzio</a:t>
            </a:r>
            <a:r>
              <a:rPr dirty="0"/>
              <a:t>, </a:t>
            </a:r>
            <a:r>
              <a:rPr dirty="0" err="1"/>
              <a:t>attesa</a:t>
            </a:r>
            <a:r>
              <a:rPr dirty="0"/>
              <a:t> 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capacità</a:t>
            </a:r>
            <a:r>
              <a:rPr dirty="0"/>
              <a:t> di </a:t>
            </a:r>
            <a:r>
              <a:rPr dirty="0" err="1"/>
              <a:t>rimanere</a:t>
            </a:r>
            <a:r>
              <a:rPr dirty="0"/>
              <a:t> </a:t>
            </a:r>
            <a:r>
              <a:rPr dirty="0" err="1"/>
              <a:t>nell’incertezza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Quando </a:t>
            </a:r>
            <a:r>
              <a:rPr dirty="0" err="1"/>
              <a:t>invece</a:t>
            </a:r>
            <a:r>
              <a:rPr dirty="0"/>
              <a:t> </a:t>
            </a:r>
            <a:r>
              <a:rPr dirty="0" err="1"/>
              <a:t>l’attenzione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continuamente</a:t>
            </a:r>
            <a:r>
              <a:rPr dirty="0"/>
              <a:t> </a:t>
            </a:r>
            <a:r>
              <a:rPr dirty="0" err="1"/>
              <a:t>catturata</a:t>
            </a:r>
            <a:r>
              <a:rPr dirty="0"/>
              <a:t> </a:t>
            </a:r>
            <a:r>
              <a:rPr dirty="0" err="1"/>
              <a:t>dall’esterno</a:t>
            </a:r>
            <a:r>
              <a:rPr dirty="0"/>
              <a:t>,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spazio</a:t>
            </a:r>
            <a:r>
              <a:rPr dirty="0"/>
              <a:t> </a:t>
            </a:r>
            <a:r>
              <a:rPr dirty="0" err="1"/>
              <a:t>interiore</a:t>
            </a:r>
            <a:r>
              <a:rPr dirty="0"/>
              <a:t> </a:t>
            </a:r>
            <a:r>
              <a:rPr dirty="0" err="1"/>
              <a:t>rischia</a:t>
            </a:r>
            <a:r>
              <a:rPr dirty="0"/>
              <a:t> di </a:t>
            </a:r>
            <a:r>
              <a:rPr dirty="0" err="1"/>
              <a:t>restringersi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allora</a:t>
            </a:r>
            <a:r>
              <a:rPr dirty="0"/>
              <a:t> </a:t>
            </a:r>
            <a:r>
              <a:rPr dirty="0" err="1"/>
              <a:t>parlare</a:t>
            </a:r>
            <a:r>
              <a:rPr dirty="0"/>
              <a:t>, in senso </a:t>
            </a:r>
            <a:r>
              <a:rPr dirty="0" err="1"/>
              <a:t>psicologico</a:t>
            </a:r>
            <a:r>
              <a:rPr dirty="0"/>
              <a:t>, di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possibile</a:t>
            </a:r>
            <a:r>
              <a:rPr dirty="0"/>
              <a:t> </a:t>
            </a:r>
            <a:r>
              <a:rPr dirty="0" err="1"/>
              <a:t>disconnessione</a:t>
            </a:r>
            <a:r>
              <a:rPr dirty="0"/>
              <a:t> dal </a:t>
            </a:r>
            <a:r>
              <a:rPr dirty="0" err="1"/>
              <a:t>Sé</a:t>
            </a:r>
            <a:r>
              <a:rPr lang="de-DE" dirty="0"/>
              <a:t>.</a:t>
            </a:r>
            <a:endParaRPr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092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differenza delle immagini simboliche che emergono dall’inconscio e invitano all’interpretazione, le immagini dei media sono repliche: superfici prive di profondità, segni privi di riferimento.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Queste immagini non evocano il mistero né attivano l’immaginazione archetipica; sono progettate per catturare l’attenzione, favorire il consumo e stimolare il rilascio di dopamina.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 conseguenza, la funzione simbolica della psiche si atrofizza. Gli individui si estraniano dalle proprie immagini interiori e dipendono sempre più da contenuti selezionati algoritmicamente per ottenere stimolazione e orientamento.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Questa situazione produce un «appiattimento simbolico»: il collasso delle strutture verticali di significato — sacre, mitiche, ancestrali — in flussi orizzontali di dati.</a:t>
            </a:r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6004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  <a:p>
            <a:r>
              <a:rPr dirty="0"/>
              <a:t>Il punto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demonizzare</a:t>
            </a:r>
            <a:r>
              <a:rPr dirty="0"/>
              <a:t> la </a:t>
            </a:r>
            <a:r>
              <a:rPr dirty="0" err="1"/>
              <a:t>tecnologia</a:t>
            </a:r>
            <a:r>
              <a:rPr dirty="0"/>
              <a:t> o </a:t>
            </a:r>
            <a:r>
              <a:rPr dirty="0" err="1"/>
              <a:t>i</a:t>
            </a:r>
            <a:r>
              <a:rPr dirty="0"/>
              <a:t> media.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questione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piuttosto</a:t>
            </a:r>
            <a:r>
              <a:rPr dirty="0"/>
              <a:t> </a:t>
            </a:r>
            <a:r>
              <a:rPr dirty="0" err="1"/>
              <a:t>comprendere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cosa</a:t>
            </a:r>
            <a:r>
              <a:rPr dirty="0"/>
              <a:t> </a:t>
            </a:r>
            <a:r>
              <a:rPr dirty="0" err="1"/>
              <a:t>accade</a:t>
            </a:r>
            <a:r>
              <a:rPr dirty="0"/>
              <a:t> alla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</a:t>
            </a:r>
            <a:r>
              <a:rPr dirty="0" err="1"/>
              <a:t>l’attenzione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continuamente</a:t>
            </a:r>
            <a:r>
              <a:rPr dirty="0"/>
              <a:t> </a:t>
            </a:r>
            <a:r>
              <a:rPr dirty="0" err="1"/>
              <a:t>frammentata</a:t>
            </a:r>
            <a:r>
              <a:rPr dirty="0"/>
              <a:t> e </a:t>
            </a:r>
            <a:r>
              <a:rPr dirty="0" err="1"/>
              <a:t>richiamata</a:t>
            </a:r>
            <a:r>
              <a:rPr dirty="0"/>
              <a:t> verso </a:t>
            </a:r>
            <a:r>
              <a:rPr dirty="0" err="1"/>
              <a:t>l’esterno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L’esperienza</a:t>
            </a:r>
            <a:r>
              <a:rPr dirty="0"/>
              <a:t> </a:t>
            </a:r>
            <a:r>
              <a:rPr dirty="0" err="1"/>
              <a:t>tende</a:t>
            </a:r>
            <a:r>
              <a:rPr dirty="0"/>
              <a:t> </a:t>
            </a:r>
            <a:r>
              <a:rPr dirty="0" err="1"/>
              <a:t>allora</a:t>
            </a:r>
            <a:r>
              <a:rPr dirty="0"/>
              <a:t> a </a:t>
            </a:r>
            <a:r>
              <a:rPr dirty="0" err="1"/>
              <a:t>organizzarsi</a:t>
            </a:r>
            <a:r>
              <a:rPr dirty="0"/>
              <a:t> in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successione</a:t>
            </a:r>
            <a:r>
              <a:rPr dirty="0"/>
              <a:t> di </a:t>
            </a:r>
            <a:r>
              <a:rPr dirty="0" err="1"/>
              <a:t>stimoli</a:t>
            </a:r>
            <a:r>
              <a:rPr dirty="0"/>
              <a:t> </a:t>
            </a:r>
            <a:r>
              <a:rPr dirty="0" err="1"/>
              <a:t>brevi</a:t>
            </a:r>
            <a:r>
              <a:rPr dirty="0"/>
              <a:t>, </a:t>
            </a:r>
            <a:r>
              <a:rPr dirty="0" err="1"/>
              <a:t>immediati</a:t>
            </a:r>
            <a:r>
              <a:rPr dirty="0"/>
              <a:t> e </a:t>
            </a:r>
            <a:r>
              <a:rPr dirty="0" err="1"/>
              <a:t>rapidamente</a:t>
            </a:r>
            <a:r>
              <a:rPr dirty="0"/>
              <a:t> </a:t>
            </a:r>
            <a:r>
              <a:rPr dirty="0" err="1"/>
              <a:t>sostituibili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prospettiva</a:t>
            </a:r>
            <a:r>
              <a:rPr dirty="0"/>
              <a:t> </a:t>
            </a:r>
            <a:r>
              <a:rPr dirty="0" err="1"/>
              <a:t>junghiana</a:t>
            </a:r>
            <a:r>
              <a:rPr dirty="0"/>
              <a:t>,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particolarmente</a:t>
            </a:r>
            <a:r>
              <a:rPr dirty="0"/>
              <a:t> </a:t>
            </a:r>
            <a:r>
              <a:rPr dirty="0" err="1"/>
              <a:t>rilevante</a:t>
            </a:r>
            <a:r>
              <a:rPr dirty="0"/>
              <a:t> </a:t>
            </a:r>
            <a:r>
              <a:rPr dirty="0" err="1"/>
              <a:t>perché</a:t>
            </a:r>
            <a:r>
              <a:rPr dirty="0"/>
              <a:t> il </a:t>
            </a:r>
            <a:r>
              <a:rPr dirty="0" err="1"/>
              <a:t>processo</a:t>
            </a:r>
            <a:r>
              <a:rPr dirty="0"/>
              <a:t> di </a:t>
            </a:r>
            <a:r>
              <a:rPr dirty="0" err="1"/>
              <a:t>individuazione</a:t>
            </a:r>
            <a:r>
              <a:rPr dirty="0"/>
              <a:t> </a:t>
            </a:r>
            <a:r>
              <a:rPr dirty="0" err="1"/>
              <a:t>richiede</a:t>
            </a:r>
            <a:r>
              <a:rPr dirty="0"/>
              <a:t> quasi il </a:t>
            </a:r>
            <a:r>
              <a:rPr dirty="0" err="1"/>
              <a:t>movimento</a:t>
            </a:r>
            <a:r>
              <a:rPr dirty="0"/>
              <a:t> </a:t>
            </a:r>
            <a:r>
              <a:rPr dirty="0" err="1"/>
              <a:t>opposto</a:t>
            </a:r>
            <a:r>
              <a:rPr dirty="0"/>
              <a:t>: </a:t>
            </a:r>
            <a:r>
              <a:rPr dirty="0" err="1"/>
              <a:t>capacità</a:t>
            </a:r>
            <a:r>
              <a:rPr dirty="0"/>
              <a:t> di </a:t>
            </a:r>
            <a:r>
              <a:rPr dirty="0" err="1"/>
              <a:t>sostare</a:t>
            </a:r>
            <a:r>
              <a:rPr dirty="0"/>
              <a:t>, di </a:t>
            </a:r>
            <a:r>
              <a:rPr dirty="0" err="1"/>
              <a:t>tollerare</a:t>
            </a:r>
            <a:r>
              <a:rPr dirty="0"/>
              <a:t> il </a:t>
            </a:r>
            <a:r>
              <a:rPr dirty="0" err="1"/>
              <a:t>silenzio</a:t>
            </a:r>
            <a:r>
              <a:rPr dirty="0"/>
              <a:t> e </a:t>
            </a:r>
            <a:r>
              <a:rPr dirty="0" err="1"/>
              <a:t>l’incertezza</a:t>
            </a:r>
            <a:r>
              <a:rPr dirty="0"/>
              <a:t>, di </a:t>
            </a:r>
            <a:r>
              <a:rPr dirty="0" err="1"/>
              <a:t>ascoltare</a:t>
            </a:r>
            <a:r>
              <a:rPr dirty="0"/>
              <a:t> un </a:t>
            </a:r>
            <a:r>
              <a:rPr dirty="0" err="1"/>
              <a:t>sogno</a:t>
            </a:r>
            <a:r>
              <a:rPr dirty="0"/>
              <a:t>, di </a:t>
            </a:r>
            <a:r>
              <a:rPr dirty="0" err="1"/>
              <a:t>rimanere</a:t>
            </a:r>
            <a:r>
              <a:rPr dirty="0"/>
              <a:t> </a:t>
            </a:r>
            <a:r>
              <a:rPr dirty="0" err="1"/>
              <a:t>davanti</a:t>
            </a:r>
            <a:r>
              <a:rPr dirty="0"/>
              <a:t> a </a:t>
            </a:r>
            <a:r>
              <a:rPr dirty="0" err="1"/>
              <a:t>un’immagine</a:t>
            </a:r>
            <a:r>
              <a:rPr dirty="0"/>
              <a:t> senza </a:t>
            </a:r>
            <a:r>
              <a:rPr dirty="0" err="1"/>
              <a:t>esaurirla</a:t>
            </a:r>
            <a:r>
              <a:rPr dirty="0"/>
              <a:t> </a:t>
            </a:r>
            <a:r>
              <a:rPr dirty="0" err="1"/>
              <a:t>immediatamente</a:t>
            </a:r>
            <a:r>
              <a:rPr dirty="0"/>
              <a:t> in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spiegazione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Il </a:t>
            </a:r>
            <a:r>
              <a:rPr dirty="0" err="1"/>
              <a:t>mito</a:t>
            </a:r>
            <a:r>
              <a:rPr dirty="0"/>
              <a:t>, il </a:t>
            </a:r>
            <a:r>
              <a:rPr dirty="0" err="1"/>
              <a:t>sogno</a:t>
            </a:r>
            <a:r>
              <a:rPr dirty="0"/>
              <a:t> e il </a:t>
            </a:r>
            <a:r>
              <a:rPr dirty="0" err="1"/>
              <a:t>simbolo</a:t>
            </a:r>
            <a:r>
              <a:rPr dirty="0"/>
              <a:t> non </a:t>
            </a:r>
            <a:r>
              <a:rPr dirty="0" err="1"/>
              <a:t>funzionano</a:t>
            </a:r>
            <a:r>
              <a:rPr dirty="0"/>
              <a:t> secondo la </a:t>
            </a:r>
            <a:r>
              <a:rPr dirty="0" err="1"/>
              <a:t>logica</a:t>
            </a:r>
            <a:r>
              <a:rPr dirty="0"/>
              <a:t> </a:t>
            </a:r>
            <a:r>
              <a:rPr dirty="0" err="1"/>
              <a:t>dello</a:t>
            </a:r>
            <a:r>
              <a:rPr dirty="0"/>
              <a:t> </a:t>
            </a:r>
            <a:r>
              <a:rPr dirty="0" err="1"/>
              <a:t>scorrimento</a:t>
            </a:r>
            <a:r>
              <a:rPr dirty="0"/>
              <a:t>. Hanno </a:t>
            </a:r>
            <a:r>
              <a:rPr dirty="0" err="1"/>
              <a:t>bisogno</a:t>
            </a:r>
            <a:r>
              <a:rPr dirty="0"/>
              <a:t> di tempo. </a:t>
            </a:r>
            <a:r>
              <a:rPr dirty="0" err="1"/>
              <a:t>Un’immagine</a:t>
            </a:r>
            <a:r>
              <a:rPr dirty="0"/>
              <a:t> </a:t>
            </a:r>
            <a:r>
              <a:rPr dirty="0" err="1"/>
              <a:t>simbolica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poterci</a:t>
            </a:r>
            <a:r>
              <a:rPr dirty="0"/>
              <a:t> </a:t>
            </a:r>
            <a:r>
              <a:rPr dirty="0" err="1"/>
              <a:t>interrogare</a:t>
            </a:r>
            <a:r>
              <a:rPr dirty="0"/>
              <a:t>, </a:t>
            </a:r>
            <a:r>
              <a:rPr dirty="0" err="1"/>
              <a:t>trasformare</a:t>
            </a:r>
            <a:r>
              <a:rPr dirty="0"/>
              <a:t> e, in </a:t>
            </a:r>
            <a:r>
              <a:rPr dirty="0" err="1"/>
              <a:t>qualche</a:t>
            </a:r>
            <a:r>
              <a:rPr dirty="0"/>
              <a:t> modo, </a:t>
            </a:r>
            <a:r>
              <a:rPr dirty="0" err="1"/>
              <a:t>continuare</a:t>
            </a:r>
            <a:r>
              <a:rPr dirty="0"/>
              <a:t> a vivere </a:t>
            </a:r>
            <a:r>
              <a:rPr dirty="0" err="1"/>
              <a:t>dentro</a:t>
            </a:r>
            <a:r>
              <a:rPr dirty="0"/>
              <a:t> di </a:t>
            </a:r>
            <a:r>
              <a:rPr dirty="0" err="1"/>
              <a:t>noi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Quando </a:t>
            </a:r>
            <a:r>
              <a:rPr dirty="0" err="1"/>
              <a:t>dico</a:t>
            </a:r>
            <a:r>
              <a:rPr dirty="0"/>
              <a:t> </a:t>
            </a:r>
            <a:r>
              <a:rPr dirty="0" err="1"/>
              <a:t>provocatoriamente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il </a:t>
            </a:r>
            <a:r>
              <a:rPr dirty="0" err="1"/>
              <a:t>sogno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</a:t>
            </a:r>
            <a:r>
              <a:rPr dirty="0" err="1"/>
              <a:t>sostituito</a:t>
            </a:r>
            <a:r>
              <a:rPr dirty="0"/>
              <a:t> da Netflix o </a:t>
            </a:r>
            <a:r>
              <a:rPr dirty="0" err="1"/>
              <a:t>dallo</a:t>
            </a:r>
            <a:r>
              <a:rPr dirty="0"/>
              <a:t> </a:t>
            </a:r>
            <a:r>
              <a:rPr dirty="0" err="1"/>
              <a:t>scorrimento</a:t>
            </a:r>
            <a:r>
              <a:rPr dirty="0"/>
              <a:t> </a:t>
            </a:r>
            <a:r>
              <a:rPr dirty="0" err="1"/>
              <a:t>incessante</a:t>
            </a:r>
            <a:r>
              <a:rPr dirty="0"/>
              <a:t> di TikTok, non </a:t>
            </a:r>
            <a:r>
              <a:rPr dirty="0" err="1"/>
              <a:t>intendo</a:t>
            </a:r>
            <a:r>
              <a:rPr dirty="0"/>
              <a:t> </a:t>
            </a:r>
            <a:r>
              <a:rPr dirty="0" err="1"/>
              <a:t>naturalmente</a:t>
            </a:r>
            <a:r>
              <a:rPr dirty="0"/>
              <a:t> </a:t>
            </a:r>
            <a:r>
              <a:rPr dirty="0" err="1"/>
              <a:t>sostenere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le </a:t>
            </a:r>
            <a:r>
              <a:rPr dirty="0" err="1"/>
              <a:t>persone</a:t>
            </a:r>
            <a:r>
              <a:rPr dirty="0"/>
              <a:t> non </a:t>
            </a:r>
            <a:r>
              <a:rPr dirty="0" err="1"/>
              <a:t>sognino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Voglio</a:t>
            </a:r>
            <a:r>
              <a:rPr dirty="0"/>
              <a:t> </a:t>
            </a:r>
            <a:r>
              <a:rPr dirty="0" err="1"/>
              <a:t>indicare</a:t>
            </a:r>
            <a:r>
              <a:rPr dirty="0"/>
              <a:t> il </a:t>
            </a:r>
            <a:r>
              <a:rPr dirty="0" err="1"/>
              <a:t>rischio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venga</a:t>
            </a:r>
            <a:r>
              <a:rPr dirty="0"/>
              <a:t> </a:t>
            </a:r>
            <a:r>
              <a:rPr dirty="0" err="1"/>
              <a:t>progressivamente</a:t>
            </a:r>
            <a:r>
              <a:rPr dirty="0"/>
              <a:t> </a:t>
            </a:r>
            <a:r>
              <a:rPr dirty="0" err="1"/>
              <a:t>occupato</a:t>
            </a:r>
            <a:r>
              <a:rPr dirty="0"/>
              <a:t> proprio </a:t>
            </a:r>
            <a:r>
              <a:rPr dirty="0" err="1"/>
              <a:t>quello</a:t>
            </a:r>
            <a:r>
              <a:rPr dirty="0"/>
              <a:t> </a:t>
            </a:r>
            <a:r>
              <a:rPr dirty="0" err="1"/>
              <a:t>spazio</a:t>
            </a:r>
            <a:r>
              <a:rPr dirty="0"/>
              <a:t> </a:t>
            </a:r>
            <a:r>
              <a:rPr dirty="0" err="1"/>
              <a:t>psichico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quale il </a:t>
            </a:r>
            <a:r>
              <a:rPr dirty="0" err="1"/>
              <a:t>sogno</a:t>
            </a:r>
            <a:r>
              <a:rPr dirty="0"/>
              <a:t> </a:t>
            </a:r>
            <a:r>
              <a:rPr dirty="0" err="1"/>
              <a:t>potrebbe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ricordato</a:t>
            </a:r>
            <a:r>
              <a:rPr dirty="0"/>
              <a:t>, </a:t>
            </a:r>
            <a:r>
              <a:rPr dirty="0" err="1"/>
              <a:t>ascoltato</a:t>
            </a:r>
            <a:r>
              <a:rPr dirty="0"/>
              <a:t> ed </a:t>
            </a:r>
            <a:r>
              <a:rPr dirty="0" err="1"/>
              <a:t>elaborato</a:t>
            </a:r>
            <a:r>
              <a:rPr dirty="0"/>
              <a:t>.</a:t>
            </a:r>
          </a:p>
          <a:p>
            <a:endParaRPr dirty="0"/>
          </a:p>
          <a:p>
            <a:r>
              <a:rPr lang="de-DE" dirty="0" err="1"/>
              <a:t>Questa</a:t>
            </a:r>
            <a:r>
              <a:rPr lang="de-DE" dirty="0"/>
              <a:t> </a:t>
            </a:r>
            <a:r>
              <a:rPr lang="de-DE" dirty="0" err="1"/>
              <a:t>dinamica</a:t>
            </a:r>
            <a:r>
              <a:rPr lang="de-DE" dirty="0"/>
              <a:t>  </a:t>
            </a:r>
            <a:r>
              <a:rPr lang="de-DE" dirty="0" err="1"/>
              <a:t>alimenta</a:t>
            </a:r>
            <a:r>
              <a:rPr lang="de-DE"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cultura</a:t>
            </a:r>
            <a:r>
              <a:rPr dirty="0"/>
              <a:t> della </a:t>
            </a:r>
            <a:r>
              <a:rPr dirty="0" err="1"/>
              <a:t>distrazione</a:t>
            </a:r>
            <a:r>
              <a:rPr dirty="0"/>
              <a:t> </a:t>
            </a:r>
            <a:r>
              <a:rPr dirty="0" err="1"/>
              <a:t>permanente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pone in </a:t>
            </a:r>
            <a:r>
              <a:rPr dirty="0" err="1"/>
              <a:t>tensione</a:t>
            </a:r>
            <a:r>
              <a:rPr dirty="0"/>
              <a:t> con il </a:t>
            </a:r>
            <a:r>
              <a:rPr dirty="0" err="1"/>
              <a:t>processo</a:t>
            </a:r>
            <a:r>
              <a:rPr dirty="0"/>
              <a:t> di </a:t>
            </a:r>
            <a:r>
              <a:rPr dirty="0" err="1"/>
              <a:t>individuazione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Se </a:t>
            </a:r>
            <a:r>
              <a:rPr dirty="0" err="1"/>
              <a:t>siamo</a:t>
            </a:r>
            <a:r>
              <a:rPr dirty="0"/>
              <a:t> </a:t>
            </a:r>
            <a:r>
              <a:rPr dirty="0" err="1"/>
              <a:t>continuamente</a:t>
            </a:r>
            <a:r>
              <a:rPr dirty="0"/>
              <a:t> </a:t>
            </a:r>
            <a:r>
              <a:rPr dirty="0" err="1"/>
              <a:t>portati</a:t>
            </a:r>
            <a:r>
              <a:rPr dirty="0"/>
              <a:t> </a:t>
            </a:r>
            <a:r>
              <a:rPr dirty="0" err="1"/>
              <a:t>altrove</a:t>
            </a:r>
            <a:r>
              <a:rPr dirty="0"/>
              <a:t>, </a:t>
            </a:r>
            <a:r>
              <a:rPr dirty="0" err="1"/>
              <a:t>diventa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difficile </a:t>
            </a:r>
            <a:r>
              <a:rPr dirty="0" err="1"/>
              <a:t>rivolgere</a:t>
            </a:r>
            <a:r>
              <a:rPr dirty="0"/>
              <a:t> </a:t>
            </a:r>
            <a:r>
              <a:rPr dirty="0" err="1"/>
              <a:t>l’attenzione</a:t>
            </a:r>
            <a:r>
              <a:rPr dirty="0"/>
              <a:t> verso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emerge </a:t>
            </a:r>
            <a:r>
              <a:rPr dirty="0" err="1"/>
              <a:t>dall’interno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E </a:t>
            </a:r>
            <a:r>
              <a:rPr dirty="0" err="1"/>
              <a:t>forse</a:t>
            </a:r>
            <a:r>
              <a:rPr dirty="0"/>
              <a:t> </a:t>
            </a:r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formulare</a:t>
            </a:r>
            <a:r>
              <a:rPr dirty="0"/>
              <a:t> la </a:t>
            </a:r>
            <a:r>
              <a:rPr dirty="0" err="1"/>
              <a:t>questione</a:t>
            </a:r>
            <a:r>
              <a:rPr dirty="0"/>
              <a:t> in modo </a:t>
            </a:r>
            <a:r>
              <a:rPr dirty="0" err="1"/>
              <a:t>ancora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semplice: se le </a:t>
            </a:r>
            <a:r>
              <a:rPr dirty="0" err="1"/>
              <a:t>immagini</a:t>
            </a:r>
            <a:r>
              <a:rPr dirty="0"/>
              <a:t> </a:t>
            </a:r>
            <a:r>
              <a:rPr dirty="0" err="1"/>
              <a:t>archetipiche</a:t>
            </a:r>
            <a:r>
              <a:rPr dirty="0"/>
              <a:t> </a:t>
            </a:r>
            <a:r>
              <a:rPr dirty="0" err="1"/>
              <a:t>hanno</a:t>
            </a:r>
            <a:r>
              <a:rPr dirty="0"/>
              <a:t> </a:t>
            </a:r>
            <a:r>
              <a:rPr dirty="0" err="1"/>
              <a:t>bisogno</a:t>
            </a:r>
            <a:r>
              <a:rPr dirty="0"/>
              <a:t> di </a:t>
            </a:r>
            <a:r>
              <a:rPr dirty="0" err="1"/>
              <a:t>silenzio</a:t>
            </a:r>
            <a:r>
              <a:rPr dirty="0"/>
              <a:t>, tempo e </a:t>
            </a:r>
            <a:r>
              <a:rPr dirty="0" err="1"/>
              <a:t>profondità</a:t>
            </a:r>
            <a:r>
              <a:rPr dirty="0"/>
              <a:t> per </a:t>
            </a:r>
            <a:r>
              <a:rPr dirty="0" err="1"/>
              <a:t>poter</a:t>
            </a:r>
            <a:r>
              <a:rPr dirty="0"/>
              <a:t> </a:t>
            </a:r>
            <a:r>
              <a:rPr dirty="0" err="1"/>
              <a:t>respirare</a:t>
            </a:r>
            <a:r>
              <a:rPr dirty="0"/>
              <a:t>,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cosa</a:t>
            </a:r>
            <a:r>
              <a:rPr dirty="0"/>
              <a:t> </a:t>
            </a:r>
            <a:r>
              <a:rPr dirty="0" err="1"/>
              <a:t>accade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la nostra </a:t>
            </a:r>
            <a:r>
              <a:rPr dirty="0" err="1"/>
              <a:t>attenzione</a:t>
            </a:r>
            <a:r>
              <a:rPr dirty="0"/>
              <a:t> non </a:t>
            </a:r>
            <a:r>
              <a:rPr dirty="0" err="1"/>
              <a:t>riesce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a </a:t>
            </a:r>
            <a:r>
              <a:rPr dirty="0" err="1"/>
              <a:t>fermarsi</a:t>
            </a:r>
            <a:r>
              <a:rPr dirty="0"/>
              <a:t>?</a:t>
            </a:r>
          </a:p>
          <a:p>
            <a:endParaRPr dirty="0"/>
          </a:p>
          <a:p>
            <a:r>
              <a:rPr dirty="0"/>
              <a:t>Questa </a:t>
            </a:r>
            <a:r>
              <a:rPr dirty="0" err="1"/>
              <a:t>riflessione</a:t>
            </a:r>
            <a:r>
              <a:rPr dirty="0"/>
              <a:t> ci porta </a:t>
            </a:r>
            <a:r>
              <a:rPr dirty="0" err="1"/>
              <a:t>anche</a:t>
            </a:r>
            <a:r>
              <a:rPr dirty="0"/>
              <a:t> a </a:t>
            </a:r>
            <a:r>
              <a:rPr dirty="0" err="1"/>
              <a:t>riconoscere</a:t>
            </a:r>
            <a:r>
              <a:rPr dirty="0"/>
              <a:t> un </a:t>
            </a:r>
            <a:r>
              <a:rPr dirty="0" err="1"/>
              <a:t>limite</a:t>
            </a:r>
            <a:r>
              <a:rPr dirty="0"/>
              <a:t> </a:t>
            </a:r>
            <a:r>
              <a:rPr dirty="0" err="1"/>
              <a:t>importante</a:t>
            </a:r>
            <a:r>
              <a:rPr dirty="0"/>
              <a:t>: la </a:t>
            </a:r>
            <a:r>
              <a:rPr dirty="0" err="1"/>
              <a:t>psicologia</a:t>
            </a:r>
            <a:r>
              <a:rPr dirty="0"/>
              <a:t> </a:t>
            </a:r>
            <a:r>
              <a:rPr dirty="0" err="1"/>
              <a:t>analitica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aiutarci</a:t>
            </a:r>
            <a:r>
              <a:rPr dirty="0"/>
              <a:t> a </a:t>
            </a:r>
            <a:r>
              <a:rPr dirty="0" err="1"/>
              <a:t>comprendere</a:t>
            </a:r>
            <a:r>
              <a:rPr dirty="0"/>
              <a:t> la </a:t>
            </a:r>
            <a:r>
              <a:rPr dirty="0" err="1"/>
              <a:t>dimensione</a:t>
            </a:r>
            <a:r>
              <a:rPr dirty="0"/>
              <a:t> </a:t>
            </a:r>
            <a:r>
              <a:rPr dirty="0" err="1"/>
              <a:t>simbolica</a:t>
            </a:r>
            <a:r>
              <a:rPr dirty="0"/>
              <a:t> di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crisi</a:t>
            </a:r>
            <a:r>
              <a:rPr dirty="0"/>
              <a:t>, ma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sufficiente</a:t>
            </a:r>
            <a:r>
              <a:rPr dirty="0"/>
              <a:t>, da sola, a </a:t>
            </a:r>
            <a:r>
              <a:rPr dirty="0" err="1"/>
              <a:t>spiegare</a:t>
            </a:r>
            <a:r>
              <a:rPr dirty="0"/>
              <a:t> la </a:t>
            </a:r>
            <a:r>
              <a:rPr dirty="0" err="1"/>
              <a:t>complessità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processi</a:t>
            </a:r>
            <a:r>
              <a:rPr dirty="0"/>
              <a:t> </a:t>
            </a:r>
            <a:r>
              <a:rPr dirty="0" err="1"/>
              <a:t>tecnologici</a:t>
            </a:r>
            <a:r>
              <a:rPr dirty="0"/>
              <a:t>, economici, </a:t>
            </a:r>
            <a:r>
              <a:rPr dirty="0" err="1"/>
              <a:t>sociali</a:t>
            </a:r>
            <a:r>
              <a:rPr dirty="0"/>
              <a:t> e </a:t>
            </a:r>
            <a:r>
              <a:rPr dirty="0" err="1"/>
              <a:t>politici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la </a:t>
            </a:r>
            <a:r>
              <a:rPr dirty="0" err="1"/>
              <a:t>producono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313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crisi che affrontiamo all’inizio del XXI secolo è di tale ampiezza e complessità da mettere in discussione ogni tentativo di comprenderla attraverso un unico quadro teorico.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 gli approcci che hanno contribuito all’interpretazione dei fenomeni psichici individuali e collettivi, la psicologia analitica offre strumenti preziosi per una lettura simbolica e archetipica della psiche, permettendoci di comprendere immagini, miti e narrazioni che emergono tanto nell’inconscio personale quanto in quello collettivo.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Tuttavia, affidarsi esclusivamente alla psicologia junghiana — o, analogamente, alla psicoanalisi freudiana — per interpretare e cercare risposte alla crisi contemporanea è insufficiente, perché rischia di ridurre una realtà multidimensionale a un unico livello di analisi: quello psicologico.</a:t>
            </a:r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65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molti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la violenza potrebbe non essere un elemento accidentale o meramente patologico della condizione umana: avrebbe una dimensione costitutiva e arcaica, intrinsecamente legata agli istinti di sopravvivenza, di dominio e di preservazione del territorio e dell’identità.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Altri ritengono invece che la nostra biologia sia fondata soprattutto sulla cooperazione e che la violenza sia maggiormente connessa all’esperienza culturale o anche alla consapevolezza della morte.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Jung riconobbe, nelle sue riflessioni sull’Ombra, l’esistenza di aspetti della psiche che resistono all’integrazione e portano con sé un potenziale distruttivo.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Tuttavia, identificare questi contenuti sul piano simbolico non è sufficiente.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È necessario comprendere come essi si traducano in azioni concrete, come si organizzino all’interno dei sistemi sociali e come vengano amplificati oppure contenuti dalle istituzioni, dalle norme, dalle politiche pubbliche e dalle relazioni economiche.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 l’anima si manifesta anche attraverso la violenza, non possiamo ignorare l’importanza dei meccanismi sociali capaci di regolare e contenere questa spinta distruttiva.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assenza di tali meccanismi, la violenza latente può traboccare e istituzionalizzarsi, come accade nelle guerre, nei genocidi, nei regimi autoritari e nei sistemi di sfruttamento.</a:t>
            </a:r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7588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psicologia analitica è uno strumento potente, ma presenta dei limiti quando si tratta di formulare il problema della regolazione sociale degli aspetti violenti dell’anima.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psicologia analitica ci aiuta a comprendere l’immaginario collettivo e a riconoscere i modelli mitologici che plasmano ideologie e movimenti sociali; tuttavia, non ci fornisce gli strumenti giuridici,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filosofici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 economici o politici necessari per comprendere tutti gli aspetti connessi al collasso climatico, alle disuguaglianze estreme o all’espansione delle tecnologie di controllo sociale.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psicologia junghiana, con la sua enfasi sull’individuo, corre il rischio di concentrarsi eccessivamente sullo sviluppo individuale senza integrare pienamente le dinamiche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strutturali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condizionano la vita delle persone.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Anche Hillman riteneva che la psicoanalisi avesse spinto eccessivamente lo sguardo verso l’interno, rischiando di separare il mondo interiore dalla realtà esterna.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736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Interpretare la crisi contemporanea richiede un dialogo tra diversi campi del sapere.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approccio multidisciplinare è fondamentale perché il fenomeno contemporaneo è complesso e integrato: i fattori interni — soggettivi, emotivi e simbolici — e quelli esterni — strutturali, politici ed economici — sono profondamente intrecciati.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L’interno e l’esterno devono essere considerati insieme, in un dialogo costante. La sofferenza psichica dell’individuo è profondamente radicata nelle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condizioni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allo stesso modo, le crisi politiche ed economiche sono alimentate da fattori emotivi, ideologici e simbolici che la psicologia può contribuire a chiarire.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 lettura complessiva della crisi deve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articolare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piani, riconoscendo che l’uno non esiste senza l’altro e che ogni intervento efficace deve operare contemporaneamente sul livello psichico e su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quello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sociale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politico. religioso 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economico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.</a:t>
            </a:r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0828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Riconoscere la violenza come una dimensione costitutiva dell’anima umana implica accettare la necessità che essa venga regolata e canalizzata.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assenza di regolazione, la violenza tende a espandersi attraverso cicli di ritorsione e distruzione.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Nel corso della storia, le società hanno sviluppato istituzioni per contenere questa forza: dai codici giuridici e dai sistemi giudiziari alle norme culturali e alle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pratiche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rituali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 religiose. Questi dispositivi non eliminano la violenza.</a:t>
            </a:r>
          </a:p>
          <a:p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un mondo interconnesso e tecnologicamente accelerato, tuttavia, questi meccanismi tradizionali sono sottoposti a una pressione crescente. 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L’espansione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dei sistemi di sorveglianza, la manipolazione algoritmica delle emozioni e il deterioramento del discorso pubblico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richiedono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risposte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.</a:t>
            </a:r>
            <a:endParaRPr lang="es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16F93-54FC-1140-928B-906443FC58E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387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Come </a:t>
            </a:r>
            <a:r>
              <a:rPr lang="de-DE" dirty="0" err="1"/>
              <a:t>abbiamo</a:t>
            </a:r>
            <a:r>
              <a:rPr lang="de-DE" dirty="0"/>
              <a:t> </a:t>
            </a:r>
            <a:r>
              <a:rPr lang="de-DE" dirty="0" err="1"/>
              <a:t>visto</a:t>
            </a:r>
            <a:r>
              <a:rPr lang="de-DE" dirty="0"/>
              <a:t> l</a:t>
            </a:r>
            <a:r>
              <a:rPr dirty="0"/>
              <a:t>a nostra </a:t>
            </a:r>
            <a:r>
              <a:rPr dirty="0" err="1"/>
              <a:t>epoca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caratterizzata</a:t>
            </a:r>
            <a:r>
              <a:rPr dirty="0"/>
              <a:t> da un </a:t>
            </a:r>
            <a:r>
              <a:rPr dirty="0" err="1"/>
              <a:t>eccesso</a:t>
            </a:r>
            <a:r>
              <a:rPr dirty="0"/>
              <a:t> di </a:t>
            </a:r>
            <a:r>
              <a:rPr dirty="0" err="1"/>
              <a:t>stimoli</a:t>
            </a:r>
            <a:r>
              <a:rPr dirty="0"/>
              <a:t> e da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disgregazione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contenitori</a:t>
            </a:r>
            <a:r>
              <a:rPr dirty="0"/>
              <a:t> </a:t>
            </a:r>
            <a:r>
              <a:rPr dirty="0" err="1"/>
              <a:t>simbolici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Molti</a:t>
            </a:r>
            <a:r>
              <a:rPr dirty="0"/>
              <a:t> </a:t>
            </a:r>
            <a:r>
              <a:rPr dirty="0" err="1"/>
              <a:t>pazienti</a:t>
            </a:r>
            <a:r>
              <a:rPr dirty="0"/>
              <a:t> </a:t>
            </a:r>
            <a:r>
              <a:rPr dirty="0" err="1"/>
              <a:t>arrivano</a:t>
            </a:r>
            <a:r>
              <a:rPr dirty="0"/>
              <a:t> in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condizione</a:t>
            </a:r>
            <a:r>
              <a:rPr dirty="0"/>
              <a:t>: </a:t>
            </a:r>
            <a:r>
              <a:rPr dirty="0" err="1"/>
              <a:t>frammentati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In </a:t>
            </a:r>
            <a:r>
              <a:rPr dirty="0" err="1"/>
              <a:t>questa</a:t>
            </a:r>
            <a:r>
              <a:rPr dirty="0"/>
              <a:t> cornice, qual </a:t>
            </a:r>
            <a:r>
              <a:rPr dirty="0" err="1"/>
              <a:t>è</a:t>
            </a:r>
            <a:r>
              <a:rPr dirty="0"/>
              <a:t> il </a:t>
            </a:r>
            <a:r>
              <a:rPr dirty="0" err="1"/>
              <a:t>ruolo</a:t>
            </a:r>
            <a:r>
              <a:rPr dirty="0"/>
              <a:t> </a:t>
            </a:r>
            <a:r>
              <a:rPr dirty="0" err="1"/>
              <a:t>dell’analista</a:t>
            </a:r>
            <a:r>
              <a:rPr dirty="0"/>
              <a:t>? </a:t>
            </a:r>
            <a:endParaRPr lang="de-DE" dirty="0"/>
          </a:p>
          <a:p>
            <a:endParaRPr lang="es-IT" dirty="0"/>
          </a:p>
          <a:p>
            <a:r>
              <a:rPr dirty="0" err="1"/>
              <a:t>Avviare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discussione</a:t>
            </a:r>
            <a:r>
              <a:rPr dirty="0"/>
              <a:t> </a:t>
            </a:r>
            <a:r>
              <a:rPr dirty="0" err="1"/>
              <a:t>sulla</a:t>
            </a:r>
            <a:r>
              <a:rPr dirty="0"/>
              <a:t> </a:t>
            </a:r>
            <a:r>
              <a:rPr dirty="0" err="1"/>
              <a:t>dinamica</a:t>
            </a:r>
            <a:r>
              <a:rPr dirty="0"/>
              <a:t> della </a:t>
            </a:r>
            <a:r>
              <a:rPr dirty="0" err="1"/>
              <a:t>crisi</a:t>
            </a:r>
            <a:r>
              <a:rPr dirty="0"/>
              <a:t> </a:t>
            </a:r>
            <a:r>
              <a:rPr dirty="0" err="1"/>
              <a:t>attuale</a:t>
            </a:r>
            <a:r>
              <a:rPr dirty="0"/>
              <a:t> per </a:t>
            </a:r>
            <a:r>
              <a:rPr dirty="0" err="1"/>
              <a:t>portare</a:t>
            </a:r>
            <a:r>
              <a:rPr dirty="0"/>
              <a:t> </a:t>
            </a:r>
            <a:r>
              <a:rPr dirty="0" err="1"/>
              <a:t>consapevolezza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parte</a:t>
            </a:r>
            <a:r>
              <a:rPr dirty="0"/>
              <a:t> della </a:t>
            </a:r>
            <a:r>
              <a:rPr dirty="0" err="1"/>
              <a:t>funzione</a:t>
            </a:r>
            <a:r>
              <a:rPr dirty="0"/>
              <a:t> </a:t>
            </a:r>
            <a:r>
              <a:rPr dirty="0" err="1"/>
              <a:t>dell’analista</a:t>
            </a:r>
            <a:r>
              <a:rPr dirty="0"/>
              <a:t> o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sarebbe</a:t>
            </a:r>
            <a:r>
              <a:rPr lang="de-DE" dirty="0"/>
              <a:t> ad </a:t>
            </a:r>
            <a:r>
              <a:rPr lang="de-DE" dirty="0" err="1"/>
              <a:t>esempio</a:t>
            </a:r>
            <a:r>
              <a:rPr lang="de-DE" dirty="0"/>
              <a:t> </a:t>
            </a:r>
            <a:r>
              <a:rPr dirty="0"/>
              <a:t> </a:t>
            </a:r>
            <a:r>
              <a:rPr dirty="0" err="1"/>
              <a:t>educazione</a:t>
            </a:r>
            <a:r>
              <a:rPr dirty="0"/>
              <a:t> e non </a:t>
            </a:r>
            <a:r>
              <a:rPr dirty="0" err="1"/>
              <a:t>psicoanalisi</a:t>
            </a:r>
            <a:r>
              <a:rPr dirty="0"/>
              <a:t>? </a:t>
            </a:r>
            <a:endParaRPr lang="de-DE" dirty="0"/>
          </a:p>
          <a:p>
            <a:endParaRPr lang="es-IT" dirty="0"/>
          </a:p>
          <a:p>
            <a:r>
              <a:rPr dirty="0" err="1"/>
              <a:t>Avrebbe</a:t>
            </a:r>
            <a:r>
              <a:rPr dirty="0"/>
              <a:t> senso </a:t>
            </a:r>
            <a:r>
              <a:rPr dirty="0" err="1"/>
              <a:t>agire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ruolo</a:t>
            </a:r>
            <a:r>
              <a:rPr dirty="0"/>
              <a:t> di </a:t>
            </a:r>
            <a:r>
              <a:rPr dirty="0" err="1"/>
              <a:t>educatori</a:t>
            </a:r>
            <a:r>
              <a:rPr lang="de-DE" dirty="0"/>
              <a:t> o </a:t>
            </a:r>
            <a:r>
              <a:rPr lang="de-DE" dirty="0" err="1"/>
              <a:t>altri</a:t>
            </a:r>
            <a:r>
              <a:rPr lang="de-DE" dirty="0"/>
              <a:t> </a:t>
            </a:r>
            <a:r>
              <a:rPr lang="de-DE" dirty="0" err="1"/>
              <a:t>ruoli</a:t>
            </a:r>
            <a:r>
              <a:rPr lang="de-DE" dirty="0"/>
              <a:t> </a:t>
            </a:r>
            <a:r>
              <a:rPr lang="de-DE" dirty="0" err="1"/>
              <a:t>nel</a:t>
            </a:r>
            <a:r>
              <a:rPr lang="de-DE" dirty="0"/>
              <a:t> </a:t>
            </a:r>
            <a:r>
              <a:rPr lang="de-DE" dirty="0" err="1"/>
              <a:t>contesto</a:t>
            </a:r>
            <a:r>
              <a:rPr lang="de-DE" dirty="0"/>
              <a:t> </a:t>
            </a:r>
            <a:r>
              <a:rPr lang="de-DE" dirty="0" err="1"/>
              <a:t>sociale</a:t>
            </a:r>
            <a:r>
              <a:rPr lang="de-DE" dirty="0"/>
              <a:t> </a:t>
            </a:r>
            <a:r>
              <a:rPr dirty="0"/>
              <a:t> </a:t>
            </a:r>
            <a:r>
              <a:rPr lang="de-DE" dirty="0"/>
              <a:t>, in </a:t>
            </a:r>
            <a:r>
              <a:rPr lang="de-DE" dirty="0" err="1"/>
              <a:t>colaborazione</a:t>
            </a:r>
            <a:r>
              <a:rPr lang="de-DE" dirty="0"/>
              <a:t> </a:t>
            </a:r>
            <a:r>
              <a:rPr lang="de-DE" dirty="0" err="1"/>
              <a:t>con</a:t>
            </a:r>
            <a:r>
              <a:rPr lang="de-DE" dirty="0"/>
              <a:t> altre </a:t>
            </a:r>
            <a:r>
              <a:rPr lang="de-DE" dirty="0" err="1"/>
              <a:t>discipline</a:t>
            </a:r>
            <a:r>
              <a:rPr lang="de-DE" dirty="0"/>
              <a:t> , </a:t>
            </a:r>
            <a:r>
              <a:rPr dirty="0" err="1"/>
              <a:t>portando</a:t>
            </a:r>
            <a:r>
              <a:rPr dirty="0"/>
              <a:t> </a:t>
            </a:r>
            <a:r>
              <a:rPr dirty="0" err="1"/>
              <a:t>allo</a:t>
            </a:r>
            <a:r>
              <a:rPr dirty="0"/>
              <a:t> </a:t>
            </a:r>
            <a:r>
              <a:rPr dirty="0" err="1"/>
              <a:t>spazio</a:t>
            </a:r>
            <a:r>
              <a:rPr dirty="0"/>
              <a:t> </a:t>
            </a:r>
            <a:r>
              <a:rPr dirty="0" err="1"/>
              <a:t>fuori</a:t>
            </a:r>
            <a:r>
              <a:rPr dirty="0"/>
              <a:t> della stanza di </a:t>
            </a:r>
            <a:r>
              <a:rPr dirty="0" err="1"/>
              <a:t>analisi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prospettiva</a:t>
            </a:r>
            <a:r>
              <a:rPr dirty="0"/>
              <a:t> di </a:t>
            </a:r>
            <a:r>
              <a:rPr dirty="0" err="1"/>
              <a:t>interpretazione</a:t>
            </a:r>
            <a:r>
              <a:rPr dirty="0"/>
              <a:t> della </a:t>
            </a:r>
            <a:r>
              <a:rPr dirty="0" err="1"/>
              <a:t>realtà</a:t>
            </a:r>
            <a:r>
              <a:rPr dirty="0"/>
              <a:t> </a:t>
            </a:r>
            <a:r>
              <a:rPr lang="de-DE" dirty="0" err="1"/>
              <a:t>anche</a:t>
            </a:r>
            <a:r>
              <a:rPr lang="de-DE" dirty="0"/>
              <a:t> </a:t>
            </a:r>
            <a:r>
              <a:rPr dirty="0"/>
              <a:t>con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visione</a:t>
            </a:r>
            <a:r>
              <a:rPr dirty="0"/>
              <a:t> </a:t>
            </a:r>
            <a:r>
              <a:rPr dirty="0" err="1"/>
              <a:t>psicoanalitica</a:t>
            </a:r>
            <a:r>
              <a:rPr dirty="0"/>
              <a:t>? </a:t>
            </a:r>
            <a:endParaRPr lang="de-DE" dirty="0"/>
          </a:p>
          <a:p>
            <a:endParaRPr lang="es-IT" dirty="0"/>
          </a:p>
          <a:p>
            <a:r>
              <a:rPr dirty="0" err="1"/>
              <a:t>Sarebbe</a:t>
            </a:r>
            <a:r>
              <a:rPr dirty="0"/>
              <a:t> il </a:t>
            </a:r>
            <a:r>
              <a:rPr dirty="0" err="1"/>
              <a:t>ruolo</a:t>
            </a:r>
            <a:r>
              <a:rPr dirty="0"/>
              <a:t> </a:t>
            </a:r>
            <a:r>
              <a:rPr dirty="0" err="1"/>
              <a:t>dell’analista</a:t>
            </a:r>
            <a:r>
              <a:rPr dirty="0"/>
              <a:t> </a:t>
            </a:r>
            <a:r>
              <a:rPr dirty="0" err="1"/>
              <a:t>limitato</a:t>
            </a:r>
            <a:r>
              <a:rPr dirty="0"/>
              <a:t> a </a:t>
            </a:r>
            <a:r>
              <a:rPr dirty="0" err="1"/>
              <a:t>custodire</a:t>
            </a:r>
            <a:r>
              <a:rPr dirty="0"/>
              <a:t> </a:t>
            </a:r>
            <a:r>
              <a:rPr dirty="0" err="1"/>
              <a:t>l´anima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pazienti</a:t>
            </a:r>
            <a:r>
              <a:rPr dirty="0"/>
              <a:t> </a:t>
            </a:r>
            <a:r>
              <a:rPr dirty="0" err="1"/>
              <a:t>lasciando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faccia</a:t>
            </a:r>
            <a:r>
              <a:rPr dirty="0"/>
              <a:t> il </a:t>
            </a:r>
            <a:r>
              <a:rPr dirty="0" err="1"/>
              <a:t>suo</a:t>
            </a:r>
            <a:r>
              <a:rPr dirty="0"/>
              <a:t> </a:t>
            </a:r>
            <a:r>
              <a:rPr dirty="0" err="1"/>
              <a:t>lavoro</a:t>
            </a:r>
            <a:r>
              <a:rPr dirty="0"/>
              <a:t> ? </a:t>
            </a:r>
            <a:endParaRPr lang="de-DE" dirty="0"/>
          </a:p>
          <a:p>
            <a:endParaRPr lang="es-IT" dirty="0"/>
          </a:p>
          <a:p>
            <a:r>
              <a:rPr dirty="0" err="1"/>
              <a:t>Potrebbe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lo </a:t>
            </a:r>
            <a:r>
              <a:rPr dirty="0" err="1"/>
              <a:t>stesso</a:t>
            </a:r>
            <a:r>
              <a:rPr dirty="0"/>
              <a:t> </a:t>
            </a:r>
            <a:r>
              <a:rPr lang="de-DE" dirty="0" err="1"/>
              <a:t>che</a:t>
            </a:r>
            <a:r>
              <a:rPr lang="de-DE" dirty="0"/>
              <a:t> </a:t>
            </a:r>
            <a:r>
              <a:rPr lang="de-DE" dirty="0" err="1"/>
              <a:t>viene</a:t>
            </a:r>
            <a:r>
              <a:rPr lang="de-DE" dirty="0"/>
              <a:t> </a:t>
            </a:r>
            <a:r>
              <a:rPr lang="de-DE" dirty="0" err="1"/>
              <a:t>utilizzare</a:t>
            </a:r>
            <a:r>
              <a:rPr lang="de-DE" dirty="0"/>
              <a:t> </a:t>
            </a:r>
            <a:r>
              <a:rPr lang="de-DE" dirty="0" err="1"/>
              <a:t>nella</a:t>
            </a:r>
            <a:r>
              <a:rPr lang="de-DE" dirty="0"/>
              <a:t> </a:t>
            </a:r>
            <a:r>
              <a:rPr lang="de-DE" dirty="0" err="1"/>
              <a:t>stanza</a:t>
            </a:r>
            <a:r>
              <a:rPr lang="de-DE" dirty="0"/>
              <a:t> di </a:t>
            </a:r>
            <a:r>
              <a:rPr lang="de-DE" dirty="0" err="1"/>
              <a:t>analisi</a:t>
            </a:r>
            <a:r>
              <a:rPr lang="de-DE" dirty="0"/>
              <a:t> </a:t>
            </a:r>
            <a:r>
              <a:rPr dirty="0" err="1"/>
              <a:t>funzionare</a:t>
            </a:r>
            <a:r>
              <a:rPr dirty="0"/>
              <a:t> non solo </a:t>
            </a:r>
            <a:r>
              <a:rPr dirty="0" err="1"/>
              <a:t>nella</a:t>
            </a:r>
            <a:r>
              <a:rPr dirty="0"/>
              <a:t> stanza di </a:t>
            </a:r>
            <a:r>
              <a:rPr dirty="0" err="1"/>
              <a:t>analisi</a:t>
            </a:r>
            <a:r>
              <a:rPr dirty="0"/>
              <a:t> ma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nello</a:t>
            </a:r>
            <a:r>
              <a:rPr dirty="0"/>
              <a:t> </a:t>
            </a:r>
            <a:r>
              <a:rPr dirty="0" err="1"/>
              <a:t>spazio</a:t>
            </a:r>
            <a:r>
              <a:rPr dirty="0"/>
              <a:t> </a:t>
            </a:r>
            <a:r>
              <a:rPr dirty="0" err="1"/>
              <a:t>collettivo</a:t>
            </a:r>
            <a:r>
              <a:rPr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Il </a:t>
            </a:r>
            <a:r>
              <a:rPr dirty="0" err="1"/>
              <a:t>collasso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era e </a:t>
            </a:r>
            <a:r>
              <a:rPr dirty="0" err="1"/>
              <a:t>inizio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nuova</a:t>
            </a:r>
            <a:r>
              <a:rPr dirty="0"/>
              <a:t> era non </a:t>
            </a:r>
            <a:r>
              <a:rPr dirty="0" err="1"/>
              <a:t>sono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retti</a:t>
            </a:r>
            <a:r>
              <a:rPr dirty="0"/>
              <a:t>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principi</a:t>
            </a:r>
            <a:r>
              <a:rPr dirty="0"/>
              <a:t>, </a:t>
            </a:r>
            <a:r>
              <a:rPr dirty="0" err="1"/>
              <a:t>miti</a:t>
            </a:r>
            <a:r>
              <a:rPr dirty="0"/>
              <a:t> , </a:t>
            </a:r>
            <a:r>
              <a:rPr dirty="0" err="1"/>
              <a:t>rituali</a:t>
            </a:r>
            <a:r>
              <a:rPr dirty="0"/>
              <a:t>, </a:t>
            </a:r>
            <a:r>
              <a:rPr dirty="0" err="1"/>
              <a:t>religione</a:t>
            </a:r>
            <a:r>
              <a:rPr dirty="0"/>
              <a:t> e </a:t>
            </a:r>
            <a:r>
              <a:rPr dirty="0" err="1"/>
              <a:t>metafisica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conosciamo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Viviamo</a:t>
            </a:r>
            <a:r>
              <a:rPr dirty="0"/>
              <a:t> in uno </a:t>
            </a:r>
            <a:r>
              <a:rPr dirty="0" err="1"/>
              <a:t>stato</a:t>
            </a:r>
            <a:r>
              <a:rPr dirty="0"/>
              <a:t> </a:t>
            </a:r>
            <a:r>
              <a:rPr dirty="0" err="1"/>
              <a:t>liminale</a:t>
            </a:r>
            <a:r>
              <a:rPr dirty="0"/>
              <a:t> in </a:t>
            </a:r>
            <a:r>
              <a:rPr dirty="0" err="1"/>
              <a:t>direzione</a:t>
            </a:r>
            <a:r>
              <a:rPr dirty="0"/>
              <a:t> </a:t>
            </a:r>
            <a:r>
              <a:rPr dirty="0" err="1"/>
              <a:t>all’inizio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nova era </a:t>
            </a:r>
            <a:r>
              <a:rPr dirty="0" err="1"/>
              <a:t>sostenuta</a:t>
            </a:r>
            <a:r>
              <a:rPr dirty="0"/>
              <a:t> da </a:t>
            </a:r>
            <a:r>
              <a:rPr dirty="0" err="1"/>
              <a:t>principi</a:t>
            </a:r>
            <a:r>
              <a:rPr dirty="0"/>
              <a:t> </a:t>
            </a:r>
            <a:r>
              <a:rPr dirty="0" err="1"/>
              <a:t>tecnologici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ci </a:t>
            </a:r>
            <a:r>
              <a:rPr dirty="0" err="1"/>
              <a:t>impediscono</a:t>
            </a:r>
            <a:r>
              <a:rPr dirty="0"/>
              <a:t> in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momento</a:t>
            </a:r>
            <a:r>
              <a:rPr dirty="0"/>
              <a:t> di </a:t>
            </a:r>
            <a:r>
              <a:rPr dirty="0" err="1"/>
              <a:t>immaginare</a:t>
            </a:r>
            <a:r>
              <a:rPr dirty="0"/>
              <a:t> </a:t>
            </a:r>
            <a:r>
              <a:rPr dirty="0" err="1"/>
              <a:t>cosa</a:t>
            </a:r>
            <a:r>
              <a:rPr dirty="0"/>
              <a:t> </a:t>
            </a:r>
            <a:r>
              <a:rPr dirty="0" err="1"/>
              <a:t>possa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importante</a:t>
            </a:r>
            <a:r>
              <a:rPr dirty="0"/>
              <a:t> non </a:t>
            </a:r>
            <a:r>
              <a:rPr dirty="0" err="1"/>
              <a:t>lasciarsi</a:t>
            </a:r>
            <a:r>
              <a:rPr dirty="0"/>
              <a:t> </a:t>
            </a:r>
            <a:r>
              <a:rPr dirty="0" err="1"/>
              <a:t>possedere</a:t>
            </a:r>
            <a:r>
              <a:rPr dirty="0"/>
              <a:t> da </a:t>
            </a:r>
            <a:r>
              <a:rPr dirty="0" err="1"/>
              <a:t>fantasie</a:t>
            </a:r>
            <a:r>
              <a:rPr dirty="0"/>
              <a:t> </a:t>
            </a:r>
            <a:r>
              <a:rPr dirty="0" err="1"/>
              <a:t>apocalittiche</a:t>
            </a:r>
            <a:r>
              <a:rPr dirty="0"/>
              <a:t> e </a:t>
            </a:r>
            <a:r>
              <a:rPr dirty="0" err="1"/>
              <a:t>attribuire</a:t>
            </a:r>
            <a:r>
              <a:rPr dirty="0"/>
              <a:t> </a:t>
            </a:r>
            <a:r>
              <a:rPr dirty="0" err="1"/>
              <a:t>l'intera</a:t>
            </a:r>
            <a:r>
              <a:rPr dirty="0"/>
              <a:t> </a:t>
            </a:r>
            <a:r>
              <a:rPr dirty="0" err="1"/>
              <a:t>responsabilità</a:t>
            </a:r>
            <a:r>
              <a:rPr dirty="0"/>
              <a:t> </a:t>
            </a:r>
            <a:r>
              <a:rPr dirty="0" err="1"/>
              <a:t>dell'attuale</a:t>
            </a:r>
            <a:r>
              <a:rPr dirty="0"/>
              <a:t> </a:t>
            </a:r>
            <a:r>
              <a:rPr dirty="0" err="1"/>
              <a:t>crisi</a:t>
            </a:r>
            <a:r>
              <a:rPr dirty="0"/>
              <a:t> al </a:t>
            </a:r>
            <a:r>
              <a:rPr dirty="0" err="1"/>
              <a:t>sistema</a:t>
            </a:r>
            <a:r>
              <a:rPr dirty="0"/>
              <a:t> </a:t>
            </a:r>
            <a:r>
              <a:rPr dirty="0" err="1"/>
              <a:t>capitalistico</a:t>
            </a:r>
            <a:r>
              <a:rPr dirty="0"/>
              <a:t> </a:t>
            </a:r>
            <a:r>
              <a:rPr dirty="0" err="1"/>
              <a:t>neoliberale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Da Jung </a:t>
            </a:r>
            <a:r>
              <a:rPr lang="de-DE" dirty="0"/>
              <a:t>a Freud , </a:t>
            </a:r>
            <a:r>
              <a:rPr dirty="0"/>
              <a:t>alla </a:t>
            </a:r>
            <a:r>
              <a:rPr dirty="0" err="1"/>
              <a:t>psicologia</a:t>
            </a:r>
            <a:r>
              <a:rPr dirty="0"/>
              <a:t> </a:t>
            </a:r>
            <a:r>
              <a:rPr dirty="0" err="1"/>
              <a:t>sociale</a:t>
            </a:r>
            <a:r>
              <a:rPr dirty="0"/>
              <a:t> e ad </a:t>
            </a:r>
            <a:r>
              <a:rPr lang="de-DE" dirty="0"/>
              <a:t>altre </a:t>
            </a:r>
            <a:r>
              <a:rPr lang="de-DE" dirty="0" err="1"/>
              <a:t>scuole</a:t>
            </a:r>
            <a:r>
              <a:rPr lang="de-DE" dirty="0"/>
              <a:t> di </a:t>
            </a:r>
            <a:r>
              <a:rPr dirty="0" err="1"/>
              <a:t>psicoanalisti</a:t>
            </a:r>
            <a:r>
              <a:rPr dirty="0"/>
              <a:t> </a:t>
            </a:r>
            <a:r>
              <a:rPr dirty="0" err="1"/>
              <a:t>contemporanei</a:t>
            </a:r>
            <a:r>
              <a:rPr dirty="0"/>
              <a:t> </a:t>
            </a:r>
            <a:r>
              <a:rPr dirty="0" err="1"/>
              <a:t>troviamo</a:t>
            </a:r>
            <a:r>
              <a:rPr dirty="0"/>
              <a:t> la </a:t>
            </a:r>
            <a:r>
              <a:rPr dirty="0" err="1"/>
              <a:t>consapevolezza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la </a:t>
            </a:r>
            <a:r>
              <a:rPr dirty="0" err="1"/>
              <a:t>funzione</a:t>
            </a:r>
            <a:r>
              <a:rPr dirty="0"/>
              <a:t> </a:t>
            </a:r>
            <a:r>
              <a:rPr dirty="0" err="1"/>
              <a:t>dell'analista</a:t>
            </a:r>
            <a:r>
              <a:rPr dirty="0"/>
              <a:t> in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complicato</a:t>
            </a:r>
            <a:r>
              <a:rPr dirty="0"/>
              <a:t> scenario </a:t>
            </a:r>
            <a:r>
              <a:rPr dirty="0" err="1"/>
              <a:t>contemporaneo</a:t>
            </a:r>
            <a:r>
              <a:rPr dirty="0"/>
              <a:t> di </a:t>
            </a:r>
            <a:r>
              <a:rPr dirty="0" err="1"/>
              <a:t>violenza</a:t>
            </a:r>
            <a:r>
              <a:rPr dirty="0"/>
              <a:t> e </a:t>
            </a:r>
            <a:r>
              <a:rPr dirty="0" err="1"/>
              <a:t>distruzione</a:t>
            </a:r>
            <a:r>
              <a:rPr dirty="0"/>
              <a:t> non </a:t>
            </a:r>
            <a:r>
              <a:rPr dirty="0" err="1"/>
              <a:t>dovrebbe</a:t>
            </a:r>
            <a:r>
              <a:rPr dirty="0"/>
              <a:t> </a:t>
            </a:r>
            <a:r>
              <a:rPr dirty="0" err="1"/>
              <a:t>limitarsi</a:t>
            </a:r>
            <a:r>
              <a:rPr dirty="0"/>
              <a:t> </a:t>
            </a:r>
            <a:r>
              <a:rPr dirty="0" err="1"/>
              <a:t>all'attività</a:t>
            </a:r>
            <a:r>
              <a:rPr dirty="0"/>
              <a:t> della stanza di </a:t>
            </a:r>
            <a:r>
              <a:rPr dirty="0" err="1"/>
              <a:t>analisi</a:t>
            </a:r>
            <a:r>
              <a:rPr lang="de-DE" dirty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La </a:t>
            </a:r>
            <a:r>
              <a:rPr dirty="0" err="1"/>
              <a:t>trappola</a:t>
            </a:r>
            <a:r>
              <a:rPr dirty="0"/>
              <a:t> del </a:t>
            </a:r>
            <a:r>
              <a:rPr dirty="0" err="1"/>
              <a:t>sistema</a:t>
            </a:r>
            <a:r>
              <a:rPr dirty="0"/>
              <a:t> </a:t>
            </a:r>
            <a:r>
              <a:rPr dirty="0" err="1"/>
              <a:t>neoliberale</a:t>
            </a:r>
            <a:r>
              <a:rPr dirty="0"/>
              <a:t> </a:t>
            </a:r>
            <a:r>
              <a:rPr dirty="0" err="1"/>
              <a:t>spinge</a:t>
            </a:r>
            <a:r>
              <a:rPr dirty="0"/>
              <a:t> le </a:t>
            </a:r>
            <a:r>
              <a:rPr dirty="0" err="1"/>
              <a:t>persone</a:t>
            </a:r>
            <a:r>
              <a:rPr dirty="0"/>
              <a:t> da uno </a:t>
            </a:r>
            <a:r>
              <a:rPr dirty="0" err="1"/>
              <a:t>stato</a:t>
            </a:r>
            <a:r>
              <a:rPr dirty="0"/>
              <a:t> di </a:t>
            </a:r>
            <a:r>
              <a:rPr dirty="0" err="1"/>
              <a:t>coscienza</a:t>
            </a:r>
            <a:r>
              <a:rPr dirty="0"/>
              <a:t> a un </a:t>
            </a:r>
            <a:r>
              <a:rPr dirty="0" err="1"/>
              <a:t>atteggiamento</a:t>
            </a:r>
            <a:r>
              <a:rPr dirty="0"/>
              <a:t> </a:t>
            </a:r>
            <a:r>
              <a:rPr dirty="0" err="1"/>
              <a:t>inconscio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, </a:t>
            </a:r>
            <a:r>
              <a:rPr dirty="0" err="1"/>
              <a:t>seguendo</a:t>
            </a:r>
            <a:r>
              <a:rPr dirty="0"/>
              <a:t> la </a:t>
            </a:r>
            <a:r>
              <a:rPr dirty="0" err="1"/>
              <a:t>narrativa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leader,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trasformarsi</a:t>
            </a:r>
            <a:r>
              <a:rPr dirty="0"/>
              <a:t> in </a:t>
            </a:r>
            <a:r>
              <a:rPr dirty="0" err="1"/>
              <a:t>una</a:t>
            </a:r>
            <a:r>
              <a:rPr dirty="0"/>
              <a:t> forza </a:t>
            </a:r>
            <a:r>
              <a:rPr dirty="0" err="1"/>
              <a:t>collettiva</a:t>
            </a:r>
            <a:r>
              <a:rPr dirty="0"/>
              <a:t> </a:t>
            </a:r>
            <a:r>
              <a:rPr dirty="0" err="1"/>
              <a:t>estremamente</a:t>
            </a:r>
            <a:r>
              <a:rPr dirty="0"/>
              <a:t> </a:t>
            </a:r>
            <a:r>
              <a:rPr dirty="0" err="1"/>
              <a:t>violenta</a:t>
            </a:r>
            <a:r>
              <a:rPr dirty="0"/>
              <a:t> ed </a:t>
            </a:r>
            <a:r>
              <a:rPr dirty="0" err="1"/>
              <a:t>esplosiva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Quando le </a:t>
            </a:r>
            <a:r>
              <a:rPr dirty="0" err="1"/>
              <a:t>persone</a:t>
            </a:r>
            <a:r>
              <a:rPr dirty="0"/>
              <a:t> </a:t>
            </a:r>
            <a:r>
              <a:rPr dirty="0" err="1"/>
              <a:t>cadono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trappola</a:t>
            </a:r>
            <a:r>
              <a:rPr dirty="0"/>
              <a:t> del </a:t>
            </a:r>
            <a:r>
              <a:rPr dirty="0" err="1"/>
              <a:t>sistema</a:t>
            </a:r>
            <a:r>
              <a:rPr dirty="0"/>
              <a:t> </a:t>
            </a:r>
            <a:r>
              <a:rPr dirty="0" err="1"/>
              <a:t>neoliberale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la </a:t>
            </a:r>
            <a:r>
              <a:rPr dirty="0" err="1"/>
              <a:t>narrativa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loro leader, </a:t>
            </a:r>
            <a:r>
              <a:rPr dirty="0" err="1"/>
              <a:t>diventano</a:t>
            </a:r>
            <a:r>
              <a:rPr dirty="0"/>
              <a:t> </a:t>
            </a:r>
            <a:r>
              <a:rPr dirty="0" err="1"/>
              <a:t>schiave</a:t>
            </a:r>
            <a:r>
              <a:rPr dirty="0"/>
              <a:t> della </a:t>
            </a:r>
            <a:r>
              <a:rPr dirty="0" err="1"/>
              <a:t>tecnologia</a:t>
            </a:r>
            <a:r>
              <a:rPr dirty="0"/>
              <a:t>, </a:t>
            </a:r>
            <a:r>
              <a:rPr dirty="0" err="1"/>
              <a:t>dipendenti</a:t>
            </a:r>
            <a:r>
              <a:rPr dirty="0"/>
              <a:t> dal </a:t>
            </a:r>
            <a:r>
              <a:rPr dirty="0" err="1"/>
              <a:t>consumo</a:t>
            </a:r>
            <a:r>
              <a:rPr dirty="0"/>
              <a:t> e alienate </a:t>
            </a:r>
            <a:r>
              <a:rPr dirty="0" err="1"/>
              <a:t>dalla</a:t>
            </a:r>
            <a:r>
              <a:rPr dirty="0"/>
              <a:t> natura. </a:t>
            </a:r>
            <a:endParaRPr lang="de-DE" dirty="0"/>
          </a:p>
          <a:p>
            <a:endParaRPr lang="es-IT" dirty="0"/>
          </a:p>
          <a:p>
            <a:r>
              <a:rPr dirty="0"/>
              <a:t>Ma </a:t>
            </a:r>
            <a:r>
              <a:rPr dirty="0" err="1"/>
              <a:t>saremo</a:t>
            </a:r>
            <a:r>
              <a:rPr dirty="0"/>
              <a:t> </a:t>
            </a:r>
            <a:r>
              <a:rPr dirty="0" err="1"/>
              <a:t>noi</a:t>
            </a:r>
            <a:r>
              <a:rPr dirty="0"/>
              <a:t> </a:t>
            </a:r>
            <a:r>
              <a:rPr dirty="0" err="1"/>
              <a:t>analisti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prigionieri</a:t>
            </a:r>
            <a:r>
              <a:rPr dirty="0"/>
              <a:t> della </a:t>
            </a:r>
            <a:r>
              <a:rPr dirty="0" err="1"/>
              <a:t>onnipotenza</a:t>
            </a:r>
            <a:r>
              <a:rPr dirty="0"/>
              <a:t> al </a:t>
            </a:r>
            <a:r>
              <a:rPr dirty="0" err="1"/>
              <a:t>pensare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avere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funzione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collettivo</a:t>
            </a:r>
            <a:r>
              <a:rPr dirty="0"/>
              <a:t>? </a:t>
            </a:r>
            <a:endParaRPr lang="de-DE" dirty="0"/>
          </a:p>
          <a:p>
            <a:endParaRPr lang="es-IT" dirty="0"/>
          </a:p>
          <a:p>
            <a:r>
              <a:rPr dirty="0" err="1"/>
              <a:t>Sarebbe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trappola</a:t>
            </a:r>
            <a:r>
              <a:rPr dirty="0"/>
              <a:t> </a:t>
            </a:r>
            <a:r>
              <a:rPr dirty="0" err="1"/>
              <a:t>agire</a:t>
            </a:r>
            <a:r>
              <a:rPr dirty="0"/>
              <a:t> </a:t>
            </a:r>
            <a:r>
              <a:rPr dirty="0" err="1"/>
              <a:t>contro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realizza</a:t>
            </a:r>
            <a:r>
              <a:rPr dirty="0"/>
              <a:t> il </a:t>
            </a:r>
            <a:r>
              <a:rPr dirty="0" err="1"/>
              <a:t>suo</a:t>
            </a:r>
            <a:r>
              <a:rPr dirty="0"/>
              <a:t> </a:t>
            </a:r>
            <a:r>
              <a:rPr dirty="0" err="1"/>
              <a:t>percorso</a:t>
            </a:r>
            <a:r>
              <a:rPr dirty="0"/>
              <a:t> </a:t>
            </a:r>
            <a:r>
              <a:rPr lang="de-DE" dirty="0" err="1"/>
              <a:t>anche</a:t>
            </a:r>
            <a:r>
              <a:rPr lang="de-DE"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collettivo</a:t>
            </a:r>
            <a:r>
              <a:rPr dirty="0"/>
              <a:t> 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Alcuni</a:t>
            </a:r>
            <a:r>
              <a:rPr dirty="0"/>
              <a:t> </a:t>
            </a:r>
            <a:r>
              <a:rPr dirty="0" err="1"/>
              <a:t>pensano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dovremmo</a:t>
            </a:r>
            <a:r>
              <a:rPr dirty="0"/>
              <a:t> </a:t>
            </a:r>
            <a:r>
              <a:rPr dirty="0" err="1"/>
              <a:t>tornare</a:t>
            </a:r>
            <a:r>
              <a:rPr dirty="0"/>
              <a:t> al </a:t>
            </a:r>
            <a:r>
              <a:rPr dirty="0" err="1"/>
              <a:t>Nigredo</a:t>
            </a:r>
            <a:r>
              <a:rPr dirty="0"/>
              <a:t> e </a:t>
            </a:r>
            <a:r>
              <a:rPr dirty="0" err="1"/>
              <a:t>ricominciare</a:t>
            </a:r>
            <a:r>
              <a:rPr dirty="0"/>
              <a:t> da capo, ma </a:t>
            </a:r>
            <a:r>
              <a:rPr dirty="0" err="1"/>
              <a:t>altri</a:t>
            </a:r>
            <a:r>
              <a:rPr dirty="0"/>
              <a:t> </a:t>
            </a:r>
            <a:r>
              <a:rPr dirty="0" err="1"/>
              <a:t>ritengono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sia</a:t>
            </a:r>
            <a:r>
              <a:rPr dirty="0"/>
              <a:t> </a:t>
            </a:r>
            <a:r>
              <a:rPr dirty="0" err="1"/>
              <a:t>possibile</a:t>
            </a:r>
            <a:r>
              <a:rPr dirty="0"/>
              <a:t> </a:t>
            </a:r>
            <a:r>
              <a:rPr dirty="0" err="1"/>
              <a:t>reagire</a:t>
            </a:r>
            <a:r>
              <a:rPr dirty="0"/>
              <a:t> </a:t>
            </a:r>
            <a:r>
              <a:rPr dirty="0" err="1"/>
              <a:t>all'oscurità</a:t>
            </a:r>
            <a:r>
              <a:rPr dirty="0"/>
              <a:t> </a:t>
            </a:r>
            <a:r>
              <a:rPr dirty="0" err="1"/>
              <a:t>attuale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Potrebbe</a:t>
            </a:r>
            <a:r>
              <a:rPr dirty="0"/>
              <a:t> il </a:t>
            </a:r>
            <a:r>
              <a:rPr dirty="0" err="1"/>
              <a:t>lavoro</a:t>
            </a:r>
            <a:r>
              <a:rPr dirty="0"/>
              <a:t> del anima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collettivo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quello</a:t>
            </a:r>
            <a:r>
              <a:rPr dirty="0"/>
              <a:t> della </a:t>
            </a:r>
            <a:r>
              <a:rPr dirty="0" err="1"/>
              <a:t>realizzazione</a:t>
            </a:r>
            <a:r>
              <a:rPr dirty="0"/>
              <a:t> della </a:t>
            </a:r>
            <a:r>
              <a:rPr dirty="0" err="1"/>
              <a:t>decomposizione</a:t>
            </a:r>
            <a:r>
              <a:rPr dirty="0"/>
              <a:t> di un </a:t>
            </a:r>
            <a:r>
              <a:rPr dirty="0" err="1"/>
              <a:t>vecchio</a:t>
            </a:r>
            <a:r>
              <a:rPr dirty="0"/>
              <a:t> mondo , </a:t>
            </a:r>
            <a:r>
              <a:rPr dirty="0" err="1"/>
              <a:t>condizione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fonda</a:t>
            </a:r>
            <a:r>
              <a:rPr dirty="0"/>
              <a:t> il </a:t>
            </a:r>
            <a:r>
              <a:rPr dirty="0" err="1"/>
              <a:t>concetto</a:t>
            </a:r>
            <a:r>
              <a:rPr dirty="0"/>
              <a:t> di </a:t>
            </a:r>
            <a:r>
              <a:rPr dirty="0" err="1"/>
              <a:t>Nigredo</a:t>
            </a:r>
            <a:r>
              <a:rPr dirty="0"/>
              <a:t> , </a:t>
            </a:r>
            <a:r>
              <a:rPr dirty="0" err="1"/>
              <a:t>polverizzando</a:t>
            </a:r>
            <a:r>
              <a:rPr dirty="0"/>
              <a:t> , </a:t>
            </a:r>
            <a:r>
              <a:rPr dirty="0" err="1"/>
              <a:t>decomponendo</a:t>
            </a:r>
            <a:r>
              <a:rPr dirty="0"/>
              <a:t> , </a:t>
            </a:r>
            <a:r>
              <a:rPr dirty="0" err="1"/>
              <a:t>putrefacendo</a:t>
            </a:r>
            <a:r>
              <a:rPr dirty="0"/>
              <a:t> , </a:t>
            </a:r>
            <a:r>
              <a:rPr dirty="0" err="1"/>
              <a:t>dissolvendo</a:t>
            </a:r>
            <a:r>
              <a:rPr dirty="0"/>
              <a:t> e </a:t>
            </a:r>
            <a:r>
              <a:rPr dirty="0" err="1"/>
              <a:t>destilando</a:t>
            </a:r>
            <a:r>
              <a:rPr dirty="0"/>
              <a:t> ? </a:t>
            </a:r>
            <a:endParaRPr lang="de-DE" dirty="0"/>
          </a:p>
          <a:p>
            <a:endParaRPr lang="es-IT" dirty="0"/>
          </a:p>
          <a:p>
            <a:r>
              <a:rPr dirty="0" err="1"/>
              <a:t>Sarebbe</a:t>
            </a:r>
            <a:r>
              <a:rPr dirty="0"/>
              <a:t> la nostra </a:t>
            </a:r>
            <a:r>
              <a:rPr dirty="0" err="1"/>
              <a:t>tragedia</a:t>
            </a:r>
            <a:r>
              <a:rPr dirty="0"/>
              <a:t> </a:t>
            </a:r>
            <a:r>
              <a:rPr dirty="0" err="1"/>
              <a:t>quella</a:t>
            </a:r>
            <a:r>
              <a:rPr dirty="0"/>
              <a:t> della </a:t>
            </a:r>
            <a:r>
              <a:rPr dirty="0" err="1"/>
              <a:t>distruzione</a:t>
            </a:r>
            <a:r>
              <a:rPr dirty="0"/>
              <a:t> </a:t>
            </a:r>
            <a:r>
              <a:rPr dirty="0" err="1"/>
              <a:t>dell'anima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sviluppata</a:t>
            </a:r>
            <a:r>
              <a:rPr dirty="0"/>
              <a:t> in un </a:t>
            </a:r>
            <a:r>
              <a:rPr dirty="0" err="1"/>
              <a:t>lungo</a:t>
            </a:r>
            <a:r>
              <a:rPr dirty="0"/>
              <a:t> </a:t>
            </a:r>
            <a:r>
              <a:rPr dirty="0" err="1"/>
              <a:t>periodo</a:t>
            </a:r>
            <a:r>
              <a:rPr dirty="0"/>
              <a:t> di tempo e </a:t>
            </a:r>
            <a:r>
              <a:rPr dirty="0" err="1"/>
              <a:t>che</a:t>
            </a:r>
            <a:r>
              <a:rPr dirty="0"/>
              <a:t> per </a:t>
            </a:r>
            <a:r>
              <a:rPr dirty="0" err="1"/>
              <a:t>ricollegarci</a:t>
            </a:r>
            <a:r>
              <a:rPr dirty="0"/>
              <a:t> alle </a:t>
            </a:r>
            <a:r>
              <a:rPr dirty="0" err="1"/>
              <a:t>nostre</a:t>
            </a:r>
            <a:r>
              <a:rPr dirty="0"/>
              <a:t> </a:t>
            </a:r>
            <a:r>
              <a:rPr dirty="0" err="1"/>
              <a:t>radici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essenziale</a:t>
            </a:r>
            <a:r>
              <a:rPr dirty="0"/>
              <a:t> </a:t>
            </a:r>
            <a:r>
              <a:rPr dirty="0" err="1"/>
              <a:t>uscire</a:t>
            </a:r>
            <a:r>
              <a:rPr dirty="0"/>
              <a:t> </a:t>
            </a:r>
            <a:r>
              <a:rPr dirty="0" err="1"/>
              <a:t>dall'attuale</a:t>
            </a:r>
            <a:r>
              <a:rPr dirty="0"/>
              <a:t> </a:t>
            </a:r>
            <a:r>
              <a:rPr dirty="0" err="1"/>
              <a:t>situazione</a:t>
            </a:r>
            <a:r>
              <a:rPr dirty="0"/>
              <a:t> di </a:t>
            </a:r>
            <a:r>
              <a:rPr dirty="0" err="1"/>
              <a:t>vuoto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La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umana</a:t>
            </a:r>
            <a:r>
              <a:rPr dirty="0"/>
              <a:t> non </a:t>
            </a:r>
            <a:r>
              <a:rPr dirty="0" err="1"/>
              <a:t>è</a:t>
            </a:r>
            <a:r>
              <a:rPr dirty="0"/>
              <a:t> solo un </a:t>
            </a:r>
            <a:r>
              <a:rPr dirty="0" err="1"/>
              <a:t>fenomeno</a:t>
            </a:r>
            <a:r>
              <a:rPr dirty="0"/>
              <a:t> </a:t>
            </a:r>
            <a:r>
              <a:rPr dirty="0" err="1"/>
              <a:t>individuale</a:t>
            </a:r>
            <a:r>
              <a:rPr dirty="0"/>
              <a:t>, ma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collettivo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lang="es-IT" dirty="0"/>
              <a:t>Alcuni come Andrew Samuels usano il termine psiche politica.</a:t>
            </a:r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psicoanalisi</a:t>
            </a:r>
            <a:r>
              <a:rPr dirty="0"/>
              <a:t>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utilizzata</a:t>
            </a:r>
            <a:r>
              <a:rPr dirty="0"/>
              <a:t> per </a:t>
            </a:r>
            <a:r>
              <a:rPr dirty="0" err="1"/>
              <a:t>interpretare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fenomeni</a:t>
            </a:r>
            <a:r>
              <a:rPr dirty="0"/>
              <a:t> </a:t>
            </a:r>
            <a:r>
              <a:rPr dirty="0" err="1"/>
              <a:t>collettivi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Non solo per </a:t>
            </a:r>
            <a:r>
              <a:rPr dirty="0" err="1"/>
              <a:t>comprendere</a:t>
            </a:r>
            <a:r>
              <a:rPr dirty="0"/>
              <a:t>, ma </a:t>
            </a:r>
            <a:r>
              <a:rPr dirty="0" err="1"/>
              <a:t>anche</a:t>
            </a:r>
            <a:r>
              <a:rPr dirty="0"/>
              <a:t> per </a:t>
            </a:r>
            <a:r>
              <a:rPr dirty="0" err="1"/>
              <a:t>interagire</a:t>
            </a:r>
            <a:r>
              <a:rPr dirty="0"/>
              <a:t> </a:t>
            </a:r>
            <a:r>
              <a:rPr dirty="0" err="1"/>
              <a:t>meglio</a:t>
            </a:r>
            <a:r>
              <a:rPr dirty="0"/>
              <a:t> con </a:t>
            </a:r>
            <a:r>
              <a:rPr dirty="0" err="1"/>
              <a:t>l'attuale</a:t>
            </a:r>
            <a:r>
              <a:rPr dirty="0"/>
              <a:t> </a:t>
            </a:r>
            <a:r>
              <a:rPr dirty="0" err="1"/>
              <a:t>realtà</a:t>
            </a:r>
            <a:r>
              <a:rPr dirty="0"/>
              <a:t> </a:t>
            </a:r>
            <a:r>
              <a:rPr dirty="0" err="1"/>
              <a:t>critica</a:t>
            </a:r>
            <a:r>
              <a:rPr dirty="0"/>
              <a:t> </a:t>
            </a:r>
            <a:r>
              <a:rPr dirty="0" err="1"/>
              <a:t>contemporanea</a:t>
            </a:r>
            <a:r>
              <a:rPr dirty="0"/>
              <a:t>, </a:t>
            </a:r>
            <a:r>
              <a:rPr dirty="0" err="1"/>
              <a:t>trasformando</a:t>
            </a:r>
            <a:r>
              <a:rPr dirty="0"/>
              <a:t> </a:t>
            </a:r>
            <a:r>
              <a:rPr dirty="0" err="1"/>
              <a:t>noi</a:t>
            </a:r>
            <a:r>
              <a:rPr dirty="0"/>
              <a:t> </a:t>
            </a:r>
            <a:r>
              <a:rPr dirty="0" err="1"/>
              <a:t>stessi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processo</a:t>
            </a:r>
            <a:r>
              <a:rPr dirty="0"/>
              <a:t> di </a:t>
            </a:r>
            <a:r>
              <a:rPr dirty="0" err="1"/>
              <a:t>trasformazione</a:t>
            </a:r>
            <a:r>
              <a:rPr dirty="0"/>
              <a:t> della </a:t>
            </a:r>
            <a:r>
              <a:rPr dirty="0" err="1"/>
              <a:t>realtà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chiamarla</a:t>
            </a:r>
            <a:r>
              <a:rPr dirty="0"/>
              <a:t>, </a:t>
            </a:r>
            <a:r>
              <a:rPr dirty="0" err="1"/>
              <a:t>quando</a:t>
            </a:r>
            <a:r>
              <a:rPr dirty="0"/>
              <a:t> </a:t>
            </a:r>
            <a:r>
              <a:rPr dirty="0" err="1"/>
              <a:t>vissuta</a:t>
            </a:r>
            <a:r>
              <a:rPr dirty="0"/>
              <a:t> dal </a:t>
            </a:r>
            <a:r>
              <a:rPr dirty="0" err="1"/>
              <a:t>collettivo</a:t>
            </a:r>
            <a:r>
              <a:rPr dirty="0"/>
              <a:t>, con un </a:t>
            </a:r>
            <a:r>
              <a:rPr dirty="0" err="1"/>
              <a:t>altro</a:t>
            </a:r>
            <a:r>
              <a:rPr dirty="0"/>
              <a:t> </a:t>
            </a:r>
            <a:r>
              <a:rPr dirty="0" err="1"/>
              <a:t>nome</a:t>
            </a:r>
            <a:r>
              <a:rPr lang="de-DE" dirty="0"/>
              <a:t>, </a:t>
            </a:r>
            <a:r>
              <a:rPr lang="de-DE" dirty="0" err="1"/>
              <a:t>come</a:t>
            </a:r>
            <a:r>
              <a:rPr lang="de-DE" dirty="0"/>
              <a:t> </a:t>
            </a:r>
            <a:r>
              <a:rPr lang="de-DE" dirty="0" err="1"/>
              <a:t>propone</a:t>
            </a:r>
            <a:r>
              <a:rPr lang="de-DE" dirty="0"/>
              <a:t> Samuel.</a:t>
            </a:r>
          </a:p>
          <a:p>
            <a:endParaRPr lang="de-DE" dirty="0"/>
          </a:p>
          <a:p>
            <a:r>
              <a:rPr dirty="0"/>
              <a:t> </a:t>
            </a:r>
            <a:r>
              <a:rPr lang="de-DE" dirty="0"/>
              <a:t>P</a:t>
            </a:r>
            <a:r>
              <a:rPr dirty="0" err="1"/>
              <a:t>ossiamo</a:t>
            </a:r>
            <a:r>
              <a:rPr dirty="0"/>
              <a:t> </a:t>
            </a:r>
            <a:r>
              <a:rPr dirty="0" err="1"/>
              <a:t>pensare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ogni </a:t>
            </a:r>
            <a:r>
              <a:rPr dirty="0" err="1"/>
              <a:t>individuo</a:t>
            </a:r>
            <a:r>
              <a:rPr dirty="0"/>
              <a:t> </a:t>
            </a:r>
            <a:r>
              <a:rPr dirty="0" err="1"/>
              <a:t>possiede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politica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in </a:t>
            </a:r>
            <a:r>
              <a:rPr dirty="0" err="1"/>
              <a:t>qualche</a:t>
            </a:r>
            <a:r>
              <a:rPr dirty="0"/>
              <a:t> modo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interagire</a:t>
            </a:r>
            <a:r>
              <a:rPr dirty="0"/>
              <a:t> e </a:t>
            </a:r>
            <a:r>
              <a:rPr dirty="0" err="1"/>
              <a:t>convivere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con la </a:t>
            </a:r>
            <a:r>
              <a:rPr dirty="0" err="1"/>
              <a:t>funzione</a:t>
            </a:r>
            <a:r>
              <a:rPr dirty="0"/>
              <a:t> </a:t>
            </a:r>
            <a:r>
              <a:rPr dirty="0" err="1"/>
              <a:t>dell’analista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stanza di </a:t>
            </a:r>
            <a:r>
              <a:rPr dirty="0" err="1"/>
              <a:t>analisi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cura </a:t>
            </a:r>
            <a:r>
              <a:rPr dirty="0" err="1"/>
              <a:t>lasciando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faccia</a:t>
            </a:r>
            <a:r>
              <a:rPr dirty="0"/>
              <a:t> il </a:t>
            </a:r>
            <a:r>
              <a:rPr dirty="0" err="1"/>
              <a:t>suo</a:t>
            </a:r>
            <a:r>
              <a:rPr dirty="0"/>
              <a:t> </a:t>
            </a:r>
            <a:r>
              <a:rPr dirty="0" err="1"/>
              <a:t>lavoro</a:t>
            </a:r>
            <a:r>
              <a:rPr dirty="0"/>
              <a:t>.</a:t>
            </a:r>
            <a:endParaRPr lang="de-DE" dirty="0"/>
          </a:p>
          <a:p>
            <a:endParaRPr lang="es-IT" dirty="0"/>
          </a:p>
          <a:p>
            <a:r>
              <a:rPr lang="es-IT" dirty="0"/>
              <a:t>Allo stesso modo , per fare un esempio possiamo pensare ad una psiche religiosa.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Penso </a:t>
            </a:r>
            <a:r>
              <a:rPr lang="de-DE" dirty="0" err="1"/>
              <a:t>che</a:t>
            </a:r>
            <a:r>
              <a:rPr lang="de-DE" dirty="0"/>
              <a:t> </a:t>
            </a:r>
            <a:r>
              <a:rPr lang="de-DE" dirty="0" err="1"/>
              <a:t>sulla</a:t>
            </a:r>
            <a:r>
              <a:rPr lang="de-DE" dirty="0"/>
              <a:t> Guerra </a:t>
            </a:r>
            <a:r>
              <a:rPr lang="de-DE" dirty="0" err="1"/>
              <a:t>che</a:t>
            </a:r>
            <a:r>
              <a:rPr lang="de-DE" dirty="0"/>
              <a:t> uno </a:t>
            </a:r>
            <a:r>
              <a:rPr lang="de-DE" dirty="0" err="1"/>
              <a:t>degli</a:t>
            </a:r>
            <a:r>
              <a:rPr lang="de-DE" dirty="0"/>
              <a:t> </a:t>
            </a:r>
            <a:r>
              <a:rPr lang="de-DE" dirty="0" err="1"/>
              <a:t>aspetti</a:t>
            </a:r>
            <a:r>
              <a:rPr lang="de-DE" dirty="0"/>
              <a:t>  </a:t>
            </a:r>
            <a:r>
              <a:rPr lang="de-DE" dirty="0" err="1"/>
              <a:t>che</a:t>
            </a:r>
            <a:r>
              <a:rPr lang="de-DE" dirty="0"/>
              <a:t> </a:t>
            </a:r>
            <a:r>
              <a:rPr lang="de-DE" dirty="0" err="1"/>
              <a:t>caratterizzano</a:t>
            </a:r>
            <a:r>
              <a:rPr lang="de-DE" dirty="0"/>
              <a:t> la </a:t>
            </a:r>
            <a:r>
              <a:rPr lang="de-DE" dirty="0" err="1"/>
              <a:t>crisi</a:t>
            </a:r>
            <a:r>
              <a:rPr lang="de-DE" dirty="0"/>
              <a:t> della </a:t>
            </a:r>
            <a:r>
              <a:rPr lang="de-DE" dirty="0" err="1"/>
              <a:t>societá</a:t>
            </a:r>
            <a:r>
              <a:rPr lang="de-DE" dirty="0"/>
              <a:t> </a:t>
            </a:r>
            <a:r>
              <a:rPr lang="de-DE" dirty="0" err="1"/>
              <a:t>contemporanea</a:t>
            </a:r>
            <a:r>
              <a:rPr lang="de-DE" dirty="0"/>
              <a:t> </a:t>
            </a:r>
            <a:r>
              <a:rPr lang="de-DE" dirty="0" err="1"/>
              <a:t>vorrei</a:t>
            </a:r>
            <a:r>
              <a:rPr lang="de-DE" dirty="0"/>
              <a:t> </a:t>
            </a:r>
            <a:r>
              <a:rPr lang="de-DE" dirty="0" err="1"/>
              <a:t>ricordare</a:t>
            </a:r>
            <a:r>
              <a:rPr lang="de-DE" dirty="0"/>
              <a:t> </a:t>
            </a:r>
            <a:r>
              <a:rPr lang="de-DE" dirty="0" err="1"/>
              <a:t>quello</a:t>
            </a:r>
            <a:r>
              <a:rPr lang="de-DE" dirty="0"/>
              <a:t> </a:t>
            </a:r>
            <a:r>
              <a:rPr lang="de-DE" dirty="0" err="1"/>
              <a:t>che</a:t>
            </a:r>
            <a:r>
              <a:rPr lang="de-DE" dirty="0"/>
              <a:t> Hillman ha </a:t>
            </a:r>
            <a:r>
              <a:rPr lang="de-DE" dirty="0" err="1"/>
              <a:t>scritto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dirty="0"/>
              <a:t>James Hillman </a:t>
            </a:r>
            <a:r>
              <a:rPr dirty="0" err="1"/>
              <a:t>affronta</a:t>
            </a:r>
            <a:r>
              <a:rPr dirty="0"/>
              <a:t> in A Terrible Love of War (Un </a:t>
            </a:r>
            <a:r>
              <a:rPr dirty="0" err="1"/>
              <a:t>terribile</a:t>
            </a:r>
            <a:r>
              <a:rPr dirty="0"/>
              <a:t> amore per la </a:t>
            </a:r>
            <a:r>
              <a:rPr dirty="0" err="1"/>
              <a:t>guerra</a:t>
            </a:r>
            <a:r>
              <a:rPr dirty="0"/>
              <a:t>) (2004) uno degli </a:t>
            </a:r>
            <a:r>
              <a:rPr dirty="0" err="1"/>
              <a:t>aspetti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inquietanti</a:t>
            </a:r>
            <a:r>
              <a:rPr dirty="0"/>
              <a:t> della </a:t>
            </a:r>
            <a:r>
              <a:rPr dirty="0" err="1"/>
              <a:t>condizione</a:t>
            </a:r>
            <a:r>
              <a:rPr dirty="0"/>
              <a:t> </a:t>
            </a:r>
            <a:r>
              <a:rPr dirty="0" err="1"/>
              <a:t>umana</a:t>
            </a:r>
            <a:r>
              <a:rPr dirty="0"/>
              <a:t>: la </a:t>
            </a:r>
            <a:r>
              <a:rPr dirty="0" err="1"/>
              <a:t>guerra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tesi</a:t>
            </a:r>
            <a:r>
              <a:rPr dirty="0"/>
              <a:t> centrale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la </a:t>
            </a:r>
            <a:r>
              <a:rPr dirty="0" err="1"/>
              <a:t>guerra</a:t>
            </a:r>
            <a:r>
              <a:rPr dirty="0"/>
              <a:t> </a:t>
            </a:r>
            <a:r>
              <a:rPr dirty="0" err="1"/>
              <a:t>possiede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dimensione</a:t>
            </a:r>
            <a:r>
              <a:rPr dirty="0"/>
              <a:t> </a:t>
            </a:r>
            <a:r>
              <a:rPr dirty="0" err="1"/>
              <a:t>archetipica</a:t>
            </a:r>
            <a:r>
              <a:rPr dirty="0"/>
              <a:t> della </a:t>
            </a:r>
            <a:r>
              <a:rPr dirty="0" err="1"/>
              <a:t>psiche</a:t>
            </a:r>
            <a:r>
              <a:rPr dirty="0"/>
              <a:t> e </a:t>
            </a:r>
            <a:r>
              <a:rPr dirty="0" err="1"/>
              <a:t>che</a:t>
            </a:r>
            <a:r>
              <a:rPr dirty="0"/>
              <a:t> proprio per </a:t>
            </a:r>
            <a:r>
              <a:rPr dirty="0" err="1"/>
              <a:t>questo</a:t>
            </a:r>
            <a:r>
              <a:rPr dirty="0"/>
              <a:t> non </a:t>
            </a:r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semplicemente</a:t>
            </a:r>
            <a:r>
              <a:rPr dirty="0"/>
              <a:t> </a:t>
            </a:r>
            <a:r>
              <a:rPr dirty="0" err="1"/>
              <a:t>eliminarla</a:t>
            </a:r>
            <a:r>
              <a:rPr dirty="0"/>
              <a:t> con </a:t>
            </a:r>
            <a:r>
              <a:rPr dirty="0" err="1"/>
              <a:t>spiegazioni</a:t>
            </a:r>
            <a:r>
              <a:rPr dirty="0"/>
              <a:t> </a:t>
            </a:r>
            <a:r>
              <a:rPr dirty="0" err="1"/>
              <a:t>razionali</a:t>
            </a:r>
            <a:r>
              <a:rPr dirty="0"/>
              <a:t> o </a:t>
            </a:r>
            <a:r>
              <a:rPr dirty="0" err="1"/>
              <a:t>condanne</a:t>
            </a:r>
            <a:r>
              <a:rPr dirty="0"/>
              <a:t> </a:t>
            </a:r>
            <a:r>
              <a:rPr dirty="0" err="1"/>
              <a:t>morali</a:t>
            </a:r>
            <a:r>
              <a:rPr dirty="0"/>
              <a:t>. </a:t>
            </a:r>
            <a:endParaRPr lang="de-DE" dirty="0"/>
          </a:p>
          <a:p>
            <a:r>
              <a:rPr dirty="0"/>
              <a:t>Hillman </a:t>
            </a:r>
            <a:r>
              <a:rPr dirty="0" err="1"/>
              <a:t>invita</a:t>
            </a:r>
            <a:r>
              <a:rPr dirty="0"/>
              <a:t> a </a:t>
            </a:r>
            <a:r>
              <a:rPr dirty="0" err="1"/>
              <a:t>vedere</a:t>
            </a:r>
            <a:r>
              <a:rPr dirty="0"/>
              <a:t> </a:t>
            </a:r>
            <a:r>
              <a:rPr lang="de-DE" dirty="0" err="1"/>
              <a:t>attrverso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accade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guerra</a:t>
            </a:r>
            <a:r>
              <a:rPr dirty="0"/>
              <a:t>, </a:t>
            </a:r>
            <a:r>
              <a:rPr dirty="0" err="1"/>
              <a:t>spostando</a:t>
            </a:r>
            <a:r>
              <a:rPr dirty="0"/>
              <a:t> </a:t>
            </a:r>
            <a:r>
              <a:rPr dirty="0" err="1"/>
              <a:t>l’attenzione</a:t>
            </a:r>
            <a:r>
              <a:rPr dirty="0"/>
              <a:t> </a:t>
            </a:r>
            <a:r>
              <a:rPr dirty="0" err="1"/>
              <a:t>dalle</a:t>
            </a:r>
            <a:r>
              <a:rPr dirty="0"/>
              <a:t> sole </a:t>
            </a:r>
            <a:r>
              <a:rPr dirty="0" err="1"/>
              <a:t>spiegazioni</a:t>
            </a:r>
            <a:r>
              <a:rPr dirty="0"/>
              <a:t> </a:t>
            </a:r>
            <a:r>
              <a:rPr dirty="0" err="1"/>
              <a:t>storiche</a:t>
            </a:r>
            <a:r>
              <a:rPr dirty="0"/>
              <a:t> e </a:t>
            </a:r>
            <a:r>
              <a:rPr dirty="0" err="1"/>
              <a:t>politiche</a:t>
            </a:r>
            <a:r>
              <a:rPr dirty="0"/>
              <a:t> alla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dimensione</a:t>
            </a:r>
            <a:r>
              <a:rPr dirty="0"/>
              <a:t> </a:t>
            </a:r>
            <a:r>
              <a:rPr dirty="0" err="1"/>
              <a:t>mitopoietica</a:t>
            </a:r>
            <a:r>
              <a:rPr dirty="0"/>
              <a:t> e </a:t>
            </a:r>
            <a:r>
              <a:rPr dirty="0" err="1"/>
              <a:t>psicologica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Hillman </a:t>
            </a:r>
            <a:r>
              <a:rPr dirty="0" err="1"/>
              <a:t>parte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constatazione</a:t>
            </a:r>
            <a:r>
              <a:rPr dirty="0"/>
              <a:t> </a:t>
            </a:r>
            <a:r>
              <a:rPr dirty="0" err="1"/>
              <a:t>storica</a:t>
            </a:r>
            <a:r>
              <a:rPr dirty="0"/>
              <a:t> e </a:t>
            </a:r>
            <a:r>
              <a:rPr dirty="0" err="1"/>
              <a:t>antropologica</a:t>
            </a:r>
            <a:r>
              <a:rPr dirty="0"/>
              <a:t> della </a:t>
            </a:r>
            <a:r>
              <a:rPr dirty="0" err="1"/>
              <a:t>presenza</a:t>
            </a:r>
            <a:r>
              <a:rPr dirty="0"/>
              <a:t> </a:t>
            </a:r>
            <a:r>
              <a:rPr dirty="0" err="1"/>
              <a:t>costante</a:t>
            </a:r>
            <a:r>
              <a:rPr dirty="0"/>
              <a:t> della </a:t>
            </a:r>
            <a:r>
              <a:rPr dirty="0" err="1"/>
              <a:t>guerra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Questa </a:t>
            </a:r>
            <a:r>
              <a:rPr dirty="0" err="1"/>
              <a:t>persistenza</a:t>
            </a:r>
            <a:r>
              <a:rPr dirty="0"/>
              <a:t> </a:t>
            </a:r>
            <a:r>
              <a:rPr dirty="0" err="1"/>
              <a:t>suggerisce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non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tratti</a:t>
            </a:r>
            <a:r>
              <a:rPr dirty="0"/>
              <a:t> </a:t>
            </a:r>
            <a:r>
              <a:rPr dirty="0" err="1"/>
              <a:t>soltanto</a:t>
            </a:r>
            <a:r>
              <a:rPr dirty="0"/>
              <a:t> di un </a:t>
            </a:r>
            <a:r>
              <a:rPr dirty="0" err="1"/>
              <a:t>errore</a:t>
            </a:r>
            <a:r>
              <a:rPr dirty="0"/>
              <a:t> politico, di un </a:t>
            </a:r>
            <a:r>
              <a:rPr dirty="0" err="1"/>
              <a:t>fallimento</a:t>
            </a:r>
            <a:r>
              <a:rPr dirty="0"/>
              <a:t> morale o di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patologia</a:t>
            </a:r>
            <a:r>
              <a:rPr dirty="0"/>
              <a:t> </a:t>
            </a:r>
            <a:r>
              <a:rPr dirty="0" err="1"/>
              <a:t>sociale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guerra</a:t>
            </a:r>
            <a:r>
              <a:rPr dirty="0"/>
              <a:t> </a:t>
            </a:r>
            <a:r>
              <a:rPr dirty="0" err="1"/>
              <a:t>contiene</a:t>
            </a:r>
            <a:r>
              <a:rPr dirty="0"/>
              <a:t> </a:t>
            </a:r>
            <a:r>
              <a:rPr dirty="0" err="1"/>
              <a:t>elementi</a:t>
            </a:r>
            <a:r>
              <a:rPr dirty="0"/>
              <a:t> </a:t>
            </a:r>
            <a:r>
              <a:rPr dirty="0" err="1"/>
              <a:t>mitici</a:t>
            </a:r>
            <a:r>
              <a:rPr dirty="0"/>
              <a:t>, </a:t>
            </a:r>
            <a:r>
              <a:rPr dirty="0" err="1"/>
              <a:t>religiosi</a:t>
            </a:r>
            <a:r>
              <a:rPr dirty="0"/>
              <a:t> ed </a:t>
            </a:r>
            <a:r>
              <a:rPr dirty="0" err="1"/>
              <a:t>estetici</a:t>
            </a:r>
            <a:r>
              <a:rPr dirty="0"/>
              <a:t> e </a:t>
            </a:r>
            <a:r>
              <a:rPr dirty="0" err="1"/>
              <a:t>attiva</a:t>
            </a:r>
            <a:r>
              <a:rPr dirty="0"/>
              <a:t> </a:t>
            </a:r>
            <a:r>
              <a:rPr dirty="0" err="1"/>
              <a:t>passioni</a:t>
            </a:r>
            <a:r>
              <a:rPr dirty="0"/>
              <a:t> profonde: </a:t>
            </a:r>
            <a:r>
              <a:rPr dirty="0" err="1"/>
              <a:t>odio</a:t>
            </a:r>
            <a:r>
              <a:rPr dirty="0"/>
              <a:t> e </a:t>
            </a:r>
            <a:r>
              <a:rPr dirty="0" err="1"/>
              <a:t>paura</a:t>
            </a:r>
            <a:r>
              <a:rPr dirty="0"/>
              <a:t>, ma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coraggio</a:t>
            </a:r>
            <a:r>
              <a:rPr dirty="0"/>
              <a:t>, </a:t>
            </a:r>
            <a:r>
              <a:rPr dirty="0" err="1"/>
              <a:t>onore</a:t>
            </a:r>
            <a:r>
              <a:rPr dirty="0"/>
              <a:t>, </a:t>
            </a:r>
            <a:r>
              <a:rPr dirty="0" err="1"/>
              <a:t>lealtà</a:t>
            </a:r>
            <a:r>
              <a:rPr dirty="0"/>
              <a:t> ed </a:t>
            </a:r>
            <a:r>
              <a:rPr dirty="0" err="1"/>
              <a:t>eroismo</a:t>
            </a:r>
            <a:r>
              <a:rPr dirty="0"/>
              <a:t>. In </a:t>
            </a:r>
            <a:r>
              <a:rPr dirty="0" err="1"/>
              <a:t>questo</a:t>
            </a:r>
            <a:r>
              <a:rPr dirty="0"/>
              <a:t> senso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assumere</a:t>
            </a:r>
            <a:r>
              <a:rPr dirty="0"/>
              <a:t> la forza di </a:t>
            </a:r>
            <a:r>
              <a:rPr dirty="0" err="1"/>
              <a:t>un’esperienza</a:t>
            </a:r>
            <a:r>
              <a:rPr dirty="0"/>
              <a:t> </a:t>
            </a:r>
            <a:r>
              <a:rPr dirty="0" err="1"/>
              <a:t>numinosa</a:t>
            </a:r>
            <a:r>
              <a:rPr dirty="0"/>
              <a:t>, </a:t>
            </a:r>
            <a:r>
              <a:rPr dirty="0" err="1"/>
              <a:t>capace</a:t>
            </a:r>
            <a:r>
              <a:rPr dirty="0"/>
              <a:t> di </a:t>
            </a:r>
            <a:r>
              <a:rPr dirty="0" err="1"/>
              <a:t>possedere</a:t>
            </a:r>
            <a:r>
              <a:rPr dirty="0"/>
              <a:t> </a:t>
            </a:r>
            <a:r>
              <a:rPr dirty="0" err="1"/>
              <a:t>individui</a:t>
            </a:r>
            <a:r>
              <a:rPr dirty="0"/>
              <a:t> e </a:t>
            </a:r>
            <a:r>
              <a:rPr dirty="0" err="1"/>
              <a:t>collettività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Hillman </a:t>
            </a:r>
            <a:r>
              <a:rPr dirty="0" err="1"/>
              <a:t>cerca</a:t>
            </a:r>
            <a:r>
              <a:rPr dirty="0"/>
              <a:t> di </a:t>
            </a:r>
            <a:r>
              <a:rPr dirty="0" err="1"/>
              <a:t>comprendere</a:t>
            </a:r>
            <a:r>
              <a:rPr dirty="0"/>
              <a:t> </a:t>
            </a:r>
            <a:r>
              <a:rPr lang="de-DE" dirty="0"/>
              <a:t> </a:t>
            </a:r>
            <a:r>
              <a:rPr lang="de-DE" dirty="0" err="1"/>
              <a:t>anche</a:t>
            </a:r>
            <a:r>
              <a:rPr lang="de-DE" dirty="0"/>
              <a:t> il</a:t>
            </a:r>
            <a:r>
              <a:rPr dirty="0"/>
              <a:t> </a:t>
            </a:r>
            <a:r>
              <a:rPr dirty="0" err="1"/>
              <a:t>fascin</a:t>
            </a:r>
            <a:r>
              <a:rPr lang="de-DE" dirty="0"/>
              <a:t>o</a:t>
            </a:r>
            <a:r>
              <a:rPr dirty="0"/>
              <a:t> e la forza </a:t>
            </a:r>
            <a:r>
              <a:rPr dirty="0" err="1"/>
              <a:t>estetica</a:t>
            </a:r>
            <a:r>
              <a:rPr dirty="0"/>
              <a:t> </a:t>
            </a:r>
            <a:r>
              <a:rPr dirty="0" err="1"/>
              <a:t>esercitate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guerra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L’arte</a:t>
            </a:r>
            <a:r>
              <a:rPr dirty="0"/>
              <a:t> </a:t>
            </a:r>
            <a:r>
              <a:rPr dirty="0" err="1"/>
              <a:t>l’ha</a:t>
            </a:r>
            <a:r>
              <a:rPr dirty="0"/>
              <a:t> </a:t>
            </a:r>
            <a:r>
              <a:rPr dirty="0" err="1"/>
              <a:t>spesso</a:t>
            </a:r>
            <a:r>
              <a:rPr dirty="0"/>
              <a:t> </a:t>
            </a:r>
            <a:r>
              <a:rPr dirty="0" err="1"/>
              <a:t>glorificata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ne </a:t>
            </a:r>
            <a:r>
              <a:rPr dirty="0" err="1"/>
              <a:t>mostrava</a:t>
            </a:r>
            <a:r>
              <a:rPr dirty="0"/>
              <a:t> </a:t>
            </a:r>
            <a:r>
              <a:rPr dirty="0" err="1"/>
              <a:t>l’orrore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Quest</a:t>
            </a:r>
            <a:r>
              <a:rPr lang="de-DE" dirty="0"/>
              <a:t>o</a:t>
            </a:r>
            <a:r>
              <a:rPr dirty="0"/>
              <a:t> </a:t>
            </a:r>
            <a:r>
              <a:rPr dirty="0" err="1"/>
              <a:t>fascin</a:t>
            </a:r>
            <a:r>
              <a:rPr lang="de-DE" dirty="0"/>
              <a:t>o </a:t>
            </a:r>
            <a:r>
              <a:rPr dirty="0" err="1"/>
              <a:t>è</a:t>
            </a:r>
            <a:r>
              <a:rPr dirty="0"/>
              <a:t> un </a:t>
            </a:r>
            <a:r>
              <a:rPr dirty="0" err="1"/>
              <a:t>fatto</a:t>
            </a:r>
            <a:r>
              <a:rPr dirty="0"/>
              <a:t> </a:t>
            </a:r>
            <a:r>
              <a:rPr dirty="0" err="1"/>
              <a:t>psicologico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lang="de-DE" dirty="0"/>
              <a:t>, </a:t>
            </a:r>
            <a:r>
              <a:rPr lang="de-DE" dirty="0" err="1"/>
              <a:t>secondo</a:t>
            </a:r>
            <a:r>
              <a:rPr lang="de-DE" dirty="0"/>
              <a:t> Hillman, </a:t>
            </a:r>
            <a:r>
              <a:rPr dirty="0" err="1"/>
              <a:t>riconosciuto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guerra</a:t>
            </a:r>
            <a:r>
              <a:rPr dirty="0"/>
              <a:t> ci </a:t>
            </a:r>
            <a:r>
              <a:rPr dirty="0" err="1"/>
              <a:t>riporta</a:t>
            </a:r>
            <a:r>
              <a:rPr dirty="0"/>
              <a:t> </a:t>
            </a:r>
            <a:r>
              <a:rPr dirty="0" err="1"/>
              <a:t>all’appartenenza</a:t>
            </a:r>
            <a:r>
              <a:rPr dirty="0"/>
              <a:t> </a:t>
            </a:r>
            <a:r>
              <a:rPr dirty="0" err="1"/>
              <a:t>tribale</a:t>
            </a:r>
            <a:r>
              <a:rPr dirty="0"/>
              <a:t>, al </a:t>
            </a:r>
            <a:r>
              <a:rPr dirty="0" err="1"/>
              <a:t>contatto</a:t>
            </a:r>
            <a:r>
              <a:rPr dirty="0"/>
              <a:t> con la </a:t>
            </a:r>
            <a:r>
              <a:rPr dirty="0" err="1"/>
              <a:t>morte</a:t>
            </a:r>
            <a:r>
              <a:rPr dirty="0"/>
              <a:t> e 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intensità</a:t>
            </a:r>
            <a:r>
              <a:rPr dirty="0"/>
              <a:t> </a:t>
            </a:r>
            <a:r>
              <a:rPr dirty="0" err="1"/>
              <a:t>dell’esistenza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la vita </a:t>
            </a:r>
            <a:r>
              <a:rPr dirty="0" err="1"/>
              <a:t>ordinaria</a:t>
            </a:r>
            <a:r>
              <a:rPr dirty="0"/>
              <a:t> </a:t>
            </a:r>
            <a:r>
              <a:rPr dirty="0" err="1"/>
              <a:t>tende</a:t>
            </a:r>
            <a:r>
              <a:rPr dirty="0"/>
              <a:t> a </a:t>
            </a:r>
            <a:r>
              <a:rPr dirty="0" err="1"/>
              <a:t>reprimere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funzionare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come un </a:t>
            </a:r>
            <a:r>
              <a:rPr dirty="0" err="1"/>
              <a:t>rito</a:t>
            </a:r>
            <a:r>
              <a:rPr dirty="0"/>
              <a:t> </a:t>
            </a:r>
            <a:r>
              <a:rPr dirty="0" err="1"/>
              <a:t>collettivo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unisce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sangue</a:t>
            </a:r>
            <a:r>
              <a:rPr dirty="0"/>
              <a:t>, </a:t>
            </a:r>
            <a:r>
              <a:rPr dirty="0" err="1"/>
              <a:t>paura</a:t>
            </a:r>
            <a:r>
              <a:rPr dirty="0"/>
              <a:t>, </a:t>
            </a:r>
            <a:r>
              <a:rPr dirty="0" err="1"/>
              <a:t>sacrificio</a:t>
            </a:r>
            <a:r>
              <a:rPr dirty="0"/>
              <a:t> e </a:t>
            </a:r>
            <a:r>
              <a:rPr dirty="0" err="1"/>
              <a:t>speranza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Hillman </a:t>
            </a:r>
            <a:r>
              <a:rPr dirty="0" err="1"/>
              <a:t>sottolinea</a:t>
            </a:r>
            <a:r>
              <a:rPr dirty="0"/>
              <a:t> il </a:t>
            </a:r>
            <a:r>
              <a:rPr dirty="0" err="1"/>
              <a:t>lungo</a:t>
            </a:r>
            <a:r>
              <a:rPr dirty="0"/>
              <a:t> </a:t>
            </a:r>
            <a:r>
              <a:rPr dirty="0" err="1"/>
              <a:t>rapporto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religione</a:t>
            </a:r>
            <a:r>
              <a:rPr dirty="0"/>
              <a:t> e </a:t>
            </a:r>
            <a:r>
              <a:rPr dirty="0" err="1"/>
              <a:t>guerra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Molti</a:t>
            </a:r>
            <a:r>
              <a:rPr dirty="0"/>
              <a:t> </a:t>
            </a:r>
            <a:r>
              <a:rPr dirty="0" err="1"/>
              <a:t>conflitti</a:t>
            </a:r>
            <a:r>
              <a:rPr dirty="0"/>
              <a:t> </a:t>
            </a:r>
            <a:r>
              <a:rPr dirty="0" err="1"/>
              <a:t>sono</a:t>
            </a:r>
            <a:r>
              <a:rPr dirty="0"/>
              <a:t> </a:t>
            </a:r>
            <a:r>
              <a:rPr dirty="0" err="1"/>
              <a:t>stati</a:t>
            </a:r>
            <a:r>
              <a:rPr dirty="0"/>
              <a:t> </a:t>
            </a:r>
            <a:r>
              <a:rPr dirty="0" err="1"/>
              <a:t>giustificati</a:t>
            </a:r>
            <a:r>
              <a:rPr dirty="0"/>
              <a:t> come guerre </a:t>
            </a:r>
            <a:r>
              <a:rPr dirty="0" err="1"/>
              <a:t>sante</a:t>
            </a:r>
            <a:r>
              <a:rPr dirty="0"/>
              <a:t> o </a:t>
            </a:r>
            <a:r>
              <a:rPr dirty="0" err="1"/>
              <a:t>combattuti</a:t>
            </a:r>
            <a:r>
              <a:rPr dirty="0"/>
              <a:t> in </a:t>
            </a:r>
            <a:r>
              <a:rPr dirty="0" err="1"/>
              <a:t>nome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divinità</a:t>
            </a:r>
            <a:r>
              <a:rPr dirty="0"/>
              <a:t> o di un </a:t>
            </a:r>
            <a:r>
              <a:rPr dirty="0" err="1"/>
              <a:t>ideale</a:t>
            </a:r>
            <a:r>
              <a:rPr dirty="0"/>
              <a:t> </a:t>
            </a:r>
            <a:r>
              <a:rPr dirty="0" err="1"/>
              <a:t>trascendente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Nella </a:t>
            </a:r>
            <a:r>
              <a:rPr dirty="0" err="1"/>
              <a:t>tradizione</a:t>
            </a:r>
            <a:r>
              <a:rPr dirty="0"/>
              <a:t> occidentale Ares o Marte </a:t>
            </a:r>
            <a:r>
              <a:rPr dirty="0" err="1"/>
              <a:t>personifica</a:t>
            </a:r>
            <a:r>
              <a:rPr dirty="0"/>
              <a:t> il </a:t>
            </a:r>
            <a:r>
              <a:rPr dirty="0" err="1"/>
              <a:t>conflitto</a:t>
            </a:r>
            <a:r>
              <a:rPr dirty="0"/>
              <a:t> e la </a:t>
            </a:r>
            <a:r>
              <a:rPr dirty="0" err="1"/>
              <a:t>violenza</a:t>
            </a:r>
            <a:r>
              <a:rPr dirty="0"/>
              <a:t>, ma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amante</a:t>
            </a:r>
            <a:r>
              <a:rPr dirty="0"/>
              <a:t> di Afrodite: </a:t>
            </a:r>
            <a:r>
              <a:rPr dirty="0" err="1"/>
              <a:t>un’immagine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avvicina</a:t>
            </a:r>
            <a:r>
              <a:rPr dirty="0"/>
              <a:t> Eros e Thanatos, amore e </a:t>
            </a:r>
            <a:r>
              <a:rPr dirty="0" err="1"/>
              <a:t>morte</a:t>
            </a:r>
            <a:r>
              <a:rPr dirty="0"/>
              <a:t>. </a:t>
            </a:r>
            <a:r>
              <a:rPr dirty="0" err="1"/>
              <a:t>Anche</a:t>
            </a:r>
            <a:r>
              <a:rPr dirty="0"/>
              <a:t> le </a:t>
            </a:r>
            <a:r>
              <a:rPr dirty="0" err="1"/>
              <a:t>immagini</a:t>
            </a:r>
            <a:r>
              <a:rPr dirty="0"/>
              <a:t> di un Dio </a:t>
            </a:r>
            <a:r>
              <a:rPr dirty="0" err="1"/>
              <a:t>guerriero</a:t>
            </a:r>
            <a:r>
              <a:rPr dirty="0"/>
              <a:t> o </a:t>
            </a:r>
            <a:r>
              <a:rPr dirty="0" err="1"/>
              <a:t>giudice</a:t>
            </a:r>
            <a:r>
              <a:rPr dirty="0"/>
              <a:t> </a:t>
            </a:r>
            <a:r>
              <a:rPr dirty="0" err="1"/>
              <a:t>mostrano</a:t>
            </a:r>
            <a:r>
              <a:rPr dirty="0"/>
              <a:t> </a:t>
            </a:r>
            <a:r>
              <a:rPr dirty="0" err="1"/>
              <a:t>quanto</a:t>
            </a:r>
            <a:r>
              <a:rPr dirty="0"/>
              <a:t> il </a:t>
            </a:r>
            <a:r>
              <a:rPr dirty="0" err="1"/>
              <a:t>sacro</a:t>
            </a:r>
            <a:r>
              <a:rPr dirty="0"/>
              <a:t> </a:t>
            </a:r>
            <a:r>
              <a:rPr dirty="0" err="1"/>
              <a:t>possa</a:t>
            </a:r>
            <a:r>
              <a:rPr dirty="0"/>
              <a:t> </a:t>
            </a:r>
            <a:r>
              <a:rPr dirty="0" err="1"/>
              <a:t>intrecciarsi</a:t>
            </a:r>
            <a:r>
              <a:rPr dirty="0"/>
              <a:t> con la </a:t>
            </a:r>
            <a:r>
              <a:rPr dirty="0" err="1"/>
              <a:t>guerra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Hillman </a:t>
            </a:r>
            <a:r>
              <a:rPr dirty="0" err="1"/>
              <a:t>critica</a:t>
            </a:r>
            <a:r>
              <a:rPr dirty="0"/>
              <a:t> la </a:t>
            </a:r>
            <a:r>
              <a:rPr dirty="0" err="1"/>
              <a:t>tendenza</a:t>
            </a:r>
            <a:r>
              <a:rPr dirty="0"/>
              <a:t> della </a:t>
            </a:r>
            <a:r>
              <a:rPr dirty="0" err="1"/>
              <a:t>psicologia</a:t>
            </a:r>
            <a:r>
              <a:rPr dirty="0"/>
              <a:t> moderna a</a:t>
            </a:r>
            <a:r>
              <a:rPr lang="de-DE" dirty="0"/>
              <a:t>d </a:t>
            </a:r>
            <a:r>
              <a:rPr lang="de-DE" dirty="0" err="1"/>
              <a:t>affrontare</a:t>
            </a:r>
            <a:r>
              <a:rPr lang="de-DE" dirty="0"/>
              <a:t> </a:t>
            </a:r>
            <a:r>
              <a:rPr dirty="0"/>
              <a:t> il </a:t>
            </a:r>
            <a:r>
              <a:rPr dirty="0" err="1"/>
              <a:t>tema</a:t>
            </a:r>
            <a:r>
              <a:rPr dirty="0"/>
              <a:t> della </a:t>
            </a:r>
            <a:r>
              <a:rPr dirty="0" err="1"/>
              <a:t>guerra</a:t>
            </a:r>
            <a:r>
              <a:rPr dirty="0"/>
              <a:t> </a:t>
            </a:r>
            <a:r>
              <a:rPr dirty="0" err="1"/>
              <a:t>riducendolo</a:t>
            </a:r>
            <a:r>
              <a:rPr dirty="0"/>
              <a:t> </a:t>
            </a:r>
            <a:r>
              <a:rPr dirty="0" err="1"/>
              <a:t>prevalentemente</a:t>
            </a:r>
            <a:r>
              <a:rPr dirty="0"/>
              <a:t> alle sue </a:t>
            </a:r>
            <a:r>
              <a:rPr dirty="0" err="1"/>
              <a:t>conseguenze</a:t>
            </a:r>
            <a:r>
              <a:rPr dirty="0"/>
              <a:t> </a:t>
            </a:r>
            <a:r>
              <a:rPr dirty="0" err="1"/>
              <a:t>cliniche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Freud </a:t>
            </a:r>
            <a:r>
              <a:rPr dirty="0" err="1"/>
              <a:t>parlò</a:t>
            </a:r>
            <a:r>
              <a:rPr dirty="0"/>
              <a:t> della </a:t>
            </a:r>
            <a:r>
              <a:rPr dirty="0" err="1"/>
              <a:t>pulsione</a:t>
            </a:r>
            <a:r>
              <a:rPr dirty="0"/>
              <a:t> di </a:t>
            </a:r>
            <a:r>
              <a:rPr dirty="0" err="1"/>
              <a:t>morte</a:t>
            </a:r>
            <a:r>
              <a:rPr dirty="0"/>
              <a:t>,</a:t>
            </a:r>
            <a:r>
              <a:rPr lang="de-DE" dirty="0" err="1"/>
              <a:t>e</a:t>
            </a:r>
            <a:r>
              <a:rPr dirty="0"/>
              <a:t> molt</a:t>
            </a:r>
            <a:r>
              <a:rPr lang="de-DE" dirty="0"/>
              <a:t>i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concentra</a:t>
            </a:r>
            <a:r>
              <a:rPr dirty="0"/>
              <a:t> </a:t>
            </a:r>
            <a:r>
              <a:rPr dirty="0" err="1"/>
              <a:t>sul</a:t>
            </a:r>
            <a:r>
              <a:rPr dirty="0"/>
              <a:t> trauma e </a:t>
            </a:r>
            <a:r>
              <a:rPr dirty="0" err="1"/>
              <a:t>sul</a:t>
            </a:r>
            <a:r>
              <a:rPr dirty="0"/>
              <a:t> </a:t>
            </a:r>
            <a:r>
              <a:rPr dirty="0" err="1"/>
              <a:t>disturbo</a:t>
            </a:r>
            <a:r>
              <a:rPr dirty="0"/>
              <a:t> post-</a:t>
            </a:r>
            <a:r>
              <a:rPr dirty="0" err="1"/>
              <a:t>traumatico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Questi</a:t>
            </a:r>
            <a:r>
              <a:rPr dirty="0"/>
              <a:t> </a:t>
            </a:r>
            <a:r>
              <a:rPr dirty="0" err="1"/>
              <a:t>approcci</a:t>
            </a:r>
            <a:r>
              <a:rPr dirty="0"/>
              <a:t> </a:t>
            </a:r>
            <a:r>
              <a:rPr dirty="0" err="1"/>
              <a:t>sono</a:t>
            </a:r>
            <a:r>
              <a:rPr dirty="0"/>
              <a:t> </a:t>
            </a:r>
            <a:r>
              <a:rPr dirty="0" err="1"/>
              <a:t>essenziali</a:t>
            </a:r>
            <a:r>
              <a:rPr dirty="0"/>
              <a:t>, ma per Hillman non </a:t>
            </a:r>
            <a:r>
              <a:rPr dirty="0" err="1"/>
              <a:t>esauriscono</a:t>
            </a:r>
            <a:r>
              <a:rPr dirty="0"/>
              <a:t> il </a:t>
            </a:r>
            <a:r>
              <a:rPr dirty="0" err="1"/>
              <a:t>fenomeno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guerra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un’esperienza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, </a:t>
            </a:r>
            <a:r>
              <a:rPr dirty="0" err="1"/>
              <a:t>mitica</a:t>
            </a:r>
            <a:r>
              <a:rPr dirty="0"/>
              <a:t> e </a:t>
            </a:r>
            <a:r>
              <a:rPr dirty="0" err="1"/>
              <a:t>archetipica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presenza</a:t>
            </a:r>
            <a:r>
              <a:rPr dirty="0"/>
              <a:t> </a:t>
            </a:r>
            <a:r>
              <a:rPr dirty="0" err="1"/>
              <a:t>nell’immaginazione</a:t>
            </a:r>
            <a:r>
              <a:rPr dirty="0"/>
              <a:t> continua </a:t>
            </a:r>
            <a:r>
              <a:rPr dirty="0" err="1"/>
              <a:t>attraverso</a:t>
            </a:r>
            <a:r>
              <a:rPr dirty="0"/>
              <a:t> cinema, </a:t>
            </a:r>
            <a:r>
              <a:rPr dirty="0" err="1"/>
              <a:t>letteratura</a:t>
            </a:r>
            <a:r>
              <a:rPr dirty="0"/>
              <a:t>, </a:t>
            </a:r>
            <a:r>
              <a:rPr dirty="0" err="1"/>
              <a:t>videogiochi</a:t>
            </a:r>
            <a:r>
              <a:rPr dirty="0"/>
              <a:t> e media</a:t>
            </a:r>
            <a:r>
              <a:rPr lang="de-DE" dirty="0"/>
              <a:t>.</a:t>
            </a:r>
            <a:r>
              <a:rPr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La </a:t>
            </a:r>
            <a:r>
              <a:rPr lang="de-DE" dirty="0" err="1"/>
              <a:t>guerra</a:t>
            </a:r>
            <a:r>
              <a:rPr lang="de-DE" dirty="0"/>
              <a:t> per Hillman </a:t>
            </a:r>
            <a:r>
              <a:rPr dirty="0" err="1"/>
              <a:t>contiene</a:t>
            </a:r>
            <a:r>
              <a:rPr dirty="0"/>
              <a:t> </a:t>
            </a:r>
            <a:r>
              <a:rPr lang="de-DE" dirty="0" err="1"/>
              <a:t>un</a:t>
            </a:r>
            <a:r>
              <a:rPr dirty="0"/>
              <a:t> </a:t>
            </a:r>
            <a:r>
              <a:rPr dirty="0" err="1"/>
              <a:t>paradosso</a:t>
            </a:r>
            <a:r>
              <a:rPr dirty="0"/>
              <a:t> centrale: la </a:t>
            </a:r>
            <a:r>
              <a:rPr dirty="0" err="1"/>
              <a:t>guerra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terribile</a:t>
            </a:r>
            <a:r>
              <a:rPr dirty="0"/>
              <a:t> e </a:t>
            </a:r>
            <a:r>
              <a:rPr dirty="0" err="1"/>
              <a:t>tuttavia</a:t>
            </a:r>
            <a:r>
              <a:rPr dirty="0"/>
              <a:t> </a:t>
            </a:r>
            <a:r>
              <a:rPr dirty="0" err="1"/>
              <a:t>esercita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profonda</a:t>
            </a:r>
            <a:r>
              <a:rPr dirty="0"/>
              <a:t> </a:t>
            </a:r>
            <a:r>
              <a:rPr dirty="0" err="1"/>
              <a:t>attrazione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Riconoscere</a:t>
            </a:r>
            <a:r>
              <a:rPr dirty="0"/>
              <a:t>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attrazione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, per Hillman, un primo </a:t>
            </a:r>
            <a:r>
              <a:rPr dirty="0" err="1"/>
              <a:t>passo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Se la </a:t>
            </a:r>
            <a:r>
              <a:rPr dirty="0" err="1"/>
              <a:t>guerra</a:t>
            </a:r>
            <a:r>
              <a:rPr dirty="0"/>
              <a:t> </a:t>
            </a:r>
            <a:r>
              <a:rPr dirty="0" err="1"/>
              <a:t>viene</a:t>
            </a:r>
            <a:r>
              <a:rPr dirty="0"/>
              <a:t> vista </a:t>
            </a:r>
            <a:r>
              <a:rPr dirty="0" err="1"/>
              <a:t>soltanto</a:t>
            </a:r>
            <a:r>
              <a:rPr dirty="0"/>
              <a:t> come male </a:t>
            </a:r>
            <a:r>
              <a:rPr dirty="0" err="1"/>
              <a:t>esterno</a:t>
            </a:r>
            <a:r>
              <a:rPr dirty="0"/>
              <a:t>, </a:t>
            </a:r>
            <a:r>
              <a:rPr dirty="0" err="1"/>
              <a:t>restiamo</a:t>
            </a:r>
            <a:r>
              <a:rPr dirty="0"/>
              <a:t> </a:t>
            </a:r>
            <a:r>
              <a:rPr dirty="0" err="1"/>
              <a:t>ciechi</a:t>
            </a:r>
            <a:r>
              <a:rPr dirty="0"/>
              <a:t> alla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presenza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psiche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pace </a:t>
            </a:r>
            <a:r>
              <a:rPr dirty="0" err="1"/>
              <a:t>richiede</a:t>
            </a:r>
            <a:r>
              <a:rPr dirty="0"/>
              <a:t> </a:t>
            </a:r>
            <a:r>
              <a:rPr dirty="0" err="1"/>
              <a:t>quindi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trasformazione</a:t>
            </a:r>
            <a:r>
              <a:rPr dirty="0"/>
              <a:t> della nostra </a:t>
            </a:r>
            <a:r>
              <a:rPr dirty="0" err="1"/>
              <a:t>relazione</a:t>
            </a:r>
            <a:r>
              <a:rPr dirty="0"/>
              <a:t> </a:t>
            </a:r>
            <a:r>
              <a:rPr dirty="0" err="1"/>
              <a:t>immaginale</a:t>
            </a:r>
            <a:r>
              <a:rPr dirty="0"/>
              <a:t> con la </a:t>
            </a:r>
            <a:r>
              <a:rPr dirty="0" err="1"/>
              <a:t>guerra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Cultura, </a:t>
            </a:r>
            <a:r>
              <a:rPr dirty="0" err="1"/>
              <a:t>educazione</a:t>
            </a:r>
            <a:r>
              <a:rPr dirty="0"/>
              <a:t>, </a:t>
            </a:r>
            <a:r>
              <a:rPr dirty="0" err="1"/>
              <a:t>religione</a:t>
            </a:r>
            <a:r>
              <a:rPr dirty="0"/>
              <a:t> e arti </a:t>
            </a:r>
            <a:r>
              <a:rPr dirty="0" err="1"/>
              <a:t>possono</a:t>
            </a:r>
            <a:r>
              <a:rPr dirty="0"/>
              <a:t> </a:t>
            </a:r>
            <a:r>
              <a:rPr dirty="0" err="1"/>
              <a:t>contribuire</a:t>
            </a:r>
            <a:r>
              <a:rPr dirty="0"/>
              <a:t> a </a:t>
            </a:r>
            <a:r>
              <a:rPr dirty="0" err="1"/>
              <a:t>creare</a:t>
            </a:r>
            <a:r>
              <a:rPr dirty="0"/>
              <a:t> </a:t>
            </a:r>
            <a:r>
              <a:rPr dirty="0" err="1"/>
              <a:t>immagini</a:t>
            </a:r>
            <a:r>
              <a:rPr dirty="0"/>
              <a:t> </a:t>
            </a:r>
            <a:r>
              <a:rPr dirty="0" err="1"/>
              <a:t>capaci</a:t>
            </a:r>
            <a:r>
              <a:rPr dirty="0"/>
              <a:t> di </a:t>
            </a:r>
            <a:r>
              <a:rPr dirty="0" err="1"/>
              <a:t>contenere</a:t>
            </a:r>
            <a:r>
              <a:rPr dirty="0"/>
              <a:t> la </a:t>
            </a:r>
            <a:r>
              <a:rPr dirty="0" err="1"/>
              <a:t>violenza</a:t>
            </a:r>
            <a:r>
              <a:rPr dirty="0"/>
              <a:t> e </a:t>
            </a:r>
            <a:r>
              <a:rPr dirty="0" err="1"/>
              <a:t>trasformare</a:t>
            </a:r>
            <a:r>
              <a:rPr dirty="0"/>
              <a:t> la </a:t>
            </a:r>
            <a:r>
              <a:rPr dirty="0" err="1"/>
              <a:t>guerra</a:t>
            </a:r>
            <a:r>
              <a:rPr dirty="0"/>
              <a:t> da </a:t>
            </a:r>
            <a:r>
              <a:rPr dirty="0" err="1"/>
              <a:t>destino</a:t>
            </a:r>
            <a:r>
              <a:rPr dirty="0"/>
              <a:t> in </a:t>
            </a:r>
            <a:r>
              <a:rPr dirty="0" err="1"/>
              <a:t>possibilità</a:t>
            </a:r>
            <a:r>
              <a:rPr dirty="0"/>
              <a:t> </a:t>
            </a:r>
            <a:r>
              <a:rPr dirty="0" err="1"/>
              <a:t>creativa</a:t>
            </a:r>
            <a:r>
              <a:rPr dirty="0"/>
              <a:t> </a:t>
            </a:r>
            <a:r>
              <a:rPr dirty="0" err="1"/>
              <a:t>dell’anima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Dopo aver </a:t>
            </a:r>
            <a:r>
              <a:rPr dirty="0" err="1"/>
              <a:t>considerato</a:t>
            </a:r>
            <a:r>
              <a:rPr dirty="0"/>
              <a:t> la </a:t>
            </a:r>
            <a:r>
              <a:rPr dirty="0" err="1"/>
              <a:t>guerra</a:t>
            </a:r>
            <a:r>
              <a:rPr dirty="0"/>
              <a:t> e la </a:t>
            </a:r>
            <a:r>
              <a:rPr dirty="0" err="1"/>
              <a:t>violenza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dimensione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, </a:t>
            </a:r>
            <a:r>
              <a:rPr dirty="0" err="1"/>
              <a:t>entriamo</a:t>
            </a:r>
            <a:r>
              <a:rPr dirty="0"/>
              <a:t> ora </a:t>
            </a:r>
            <a:r>
              <a:rPr dirty="0" err="1"/>
              <a:t>nella</a:t>
            </a:r>
            <a:r>
              <a:rPr dirty="0"/>
              <a:t> stanza di </a:t>
            </a:r>
            <a:r>
              <a:rPr dirty="0" err="1"/>
              <a:t>analisi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domanda</a:t>
            </a:r>
            <a:r>
              <a:rPr dirty="0"/>
              <a:t> </a:t>
            </a:r>
            <a:r>
              <a:rPr dirty="0" err="1"/>
              <a:t>diventa</a:t>
            </a:r>
            <a:r>
              <a:rPr dirty="0"/>
              <a:t>: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cosa</a:t>
            </a:r>
            <a:r>
              <a:rPr dirty="0"/>
              <a:t> </a:t>
            </a:r>
            <a:r>
              <a:rPr dirty="0" err="1"/>
              <a:t>accade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stessa</a:t>
            </a:r>
            <a:r>
              <a:rPr dirty="0"/>
              <a:t> </a:t>
            </a:r>
            <a:r>
              <a:rPr dirty="0" err="1"/>
              <a:t>crisi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presenta</a:t>
            </a:r>
            <a:r>
              <a:rPr dirty="0"/>
              <a:t> </a:t>
            </a:r>
            <a:r>
              <a:rPr dirty="0" err="1"/>
              <a:t>nell’incontro</a:t>
            </a:r>
            <a:r>
              <a:rPr dirty="0"/>
              <a:t> </a:t>
            </a:r>
            <a:r>
              <a:rPr dirty="0" err="1"/>
              <a:t>concreto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paziente</a:t>
            </a:r>
            <a:r>
              <a:rPr dirty="0"/>
              <a:t> e </a:t>
            </a:r>
            <a:r>
              <a:rPr dirty="0" err="1"/>
              <a:t>analista</a:t>
            </a:r>
            <a:r>
              <a:rPr dirty="0"/>
              <a:t>? </a:t>
            </a:r>
            <a:endParaRPr lang="de-DE" dirty="0"/>
          </a:p>
          <a:p>
            <a:endParaRPr lang="es-IT" dirty="0"/>
          </a:p>
          <a:p>
            <a:r>
              <a:rPr dirty="0"/>
              <a:t>Il passaggio </a:t>
            </a:r>
            <a:r>
              <a:rPr dirty="0" err="1"/>
              <a:t>dall’esterno</a:t>
            </a:r>
            <a:r>
              <a:rPr dirty="0"/>
              <a:t> </a:t>
            </a:r>
            <a:r>
              <a:rPr dirty="0" err="1"/>
              <a:t>all’interno</a:t>
            </a:r>
            <a:r>
              <a:rPr dirty="0"/>
              <a:t> non </a:t>
            </a:r>
            <a:r>
              <a:rPr dirty="0" err="1"/>
              <a:t>implica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separazione</a:t>
            </a:r>
            <a:r>
              <a:rPr dirty="0"/>
              <a:t>: la </a:t>
            </a:r>
            <a:r>
              <a:rPr dirty="0" err="1"/>
              <a:t>crisi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 </a:t>
            </a:r>
            <a:r>
              <a:rPr dirty="0" err="1"/>
              <a:t>arriva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stanza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entrambi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L</a:t>
            </a:r>
            <a:r>
              <a:rPr dirty="0"/>
              <a:t>a stanza di </a:t>
            </a:r>
            <a:r>
              <a:rPr dirty="0" err="1"/>
              <a:t>analisi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uno </a:t>
            </a:r>
            <a:r>
              <a:rPr dirty="0" err="1"/>
              <a:t>spazio</a:t>
            </a:r>
            <a:r>
              <a:rPr dirty="0"/>
              <a:t> di </a:t>
            </a:r>
            <a:r>
              <a:rPr dirty="0" err="1"/>
              <a:t>contenzione</a:t>
            </a:r>
            <a:r>
              <a:rPr dirty="0"/>
              <a:t>, un </a:t>
            </a:r>
            <a:r>
              <a:rPr dirty="0" err="1"/>
              <a:t>luogo</a:t>
            </a:r>
            <a:r>
              <a:rPr dirty="0"/>
              <a:t> in cui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segreti</a:t>
            </a:r>
            <a:r>
              <a:rPr dirty="0"/>
              <a:t> </a:t>
            </a:r>
            <a:r>
              <a:rPr dirty="0" err="1"/>
              <a:t>possano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rivelati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Un </a:t>
            </a:r>
            <a:r>
              <a:rPr dirty="0" err="1"/>
              <a:t>laboratorio</a:t>
            </a:r>
            <a:r>
              <a:rPr dirty="0"/>
              <a:t> </a:t>
            </a:r>
            <a:r>
              <a:rPr dirty="0" err="1"/>
              <a:t>dell’esperienza</a:t>
            </a:r>
            <a:r>
              <a:rPr dirty="0"/>
              <a:t> con </a:t>
            </a:r>
            <a:r>
              <a:rPr dirty="0" err="1"/>
              <a:t>l’anima</a:t>
            </a:r>
            <a:r>
              <a:rPr dirty="0"/>
              <a:t> in cui </a:t>
            </a:r>
            <a:r>
              <a:rPr dirty="0" err="1"/>
              <a:t>l’analista</a:t>
            </a:r>
            <a:r>
              <a:rPr dirty="0"/>
              <a:t> ha il </a:t>
            </a:r>
            <a:r>
              <a:rPr dirty="0" err="1"/>
              <a:t>ruolo</a:t>
            </a:r>
            <a:r>
              <a:rPr dirty="0"/>
              <a:t> di </a:t>
            </a:r>
            <a:r>
              <a:rPr dirty="0" err="1"/>
              <a:t>facilitare</a:t>
            </a:r>
            <a:r>
              <a:rPr dirty="0"/>
              <a:t> la </a:t>
            </a:r>
            <a:r>
              <a:rPr dirty="0" err="1"/>
              <a:t>esperienza</a:t>
            </a:r>
            <a:r>
              <a:rPr dirty="0"/>
              <a:t> con il “Non Io”. </a:t>
            </a:r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pensare</a:t>
            </a:r>
            <a:r>
              <a:rPr dirty="0"/>
              <a:t> nell</a:t>
            </a:r>
            <a:r>
              <a:rPr lang="de-DE" dirty="0"/>
              <a:t>a </a:t>
            </a:r>
            <a:r>
              <a:rPr dirty="0"/>
              <a:t>stanza di </a:t>
            </a:r>
            <a:r>
              <a:rPr dirty="0" err="1"/>
              <a:t>analisi</a:t>
            </a:r>
            <a:r>
              <a:rPr dirty="0"/>
              <a:t> come Il </a:t>
            </a:r>
            <a:r>
              <a:rPr dirty="0" err="1"/>
              <a:t>contenitore</a:t>
            </a:r>
            <a:r>
              <a:rPr dirty="0"/>
              <a:t> </a:t>
            </a:r>
            <a:r>
              <a:rPr dirty="0" err="1"/>
              <a:t>alchemico</a:t>
            </a:r>
            <a:r>
              <a:rPr dirty="0"/>
              <a:t>, come un </a:t>
            </a:r>
            <a:r>
              <a:rPr dirty="0" err="1"/>
              <a:t>laboratorio</a:t>
            </a:r>
            <a:r>
              <a:rPr dirty="0"/>
              <a:t> di </a:t>
            </a:r>
            <a:r>
              <a:rPr dirty="0" err="1"/>
              <a:t>trasformazione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Farò</a:t>
            </a:r>
            <a:r>
              <a:rPr dirty="0"/>
              <a:t> </a:t>
            </a:r>
            <a:r>
              <a:rPr dirty="0" err="1"/>
              <a:t>adesso</a:t>
            </a:r>
            <a:r>
              <a:rPr dirty="0"/>
              <a:t> </a:t>
            </a:r>
            <a:r>
              <a:rPr dirty="0" err="1"/>
              <a:t>riferimento</a:t>
            </a:r>
            <a:r>
              <a:rPr dirty="0"/>
              <a:t> ad </a:t>
            </a:r>
            <a:r>
              <a:rPr dirty="0" err="1"/>
              <a:t>alcuni</a:t>
            </a:r>
            <a:r>
              <a:rPr dirty="0"/>
              <a:t> </a:t>
            </a:r>
            <a:r>
              <a:rPr dirty="0" err="1"/>
              <a:t>punti</a:t>
            </a:r>
            <a:r>
              <a:rPr dirty="0"/>
              <a:t> del testo di Wolfgang Giegerich </a:t>
            </a:r>
            <a:r>
              <a:rPr dirty="0" err="1"/>
              <a:t>sul</a:t>
            </a:r>
            <a:r>
              <a:rPr dirty="0"/>
              <a:t> </a:t>
            </a:r>
            <a:r>
              <a:rPr dirty="0" err="1"/>
              <a:t>suo</a:t>
            </a:r>
            <a:r>
              <a:rPr dirty="0"/>
              <a:t> </a:t>
            </a:r>
            <a:r>
              <a:rPr dirty="0" err="1"/>
              <a:t>libro</a:t>
            </a:r>
            <a:r>
              <a:rPr dirty="0"/>
              <a:t> </a:t>
            </a:r>
            <a:r>
              <a:rPr dirty="0" err="1"/>
              <a:t>intitolato</a:t>
            </a:r>
            <a:r>
              <a:rPr dirty="0"/>
              <a:t> : "What are the factors that heal" </a:t>
            </a:r>
            <a:r>
              <a:rPr dirty="0" err="1"/>
              <a:t>pubblicato</a:t>
            </a:r>
            <a:r>
              <a:rPr dirty="0"/>
              <a:t> da Durk Owl books </a:t>
            </a:r>
            <a:r>
              <a:rPr dirty="0" err="1"/>
              <a:t>nel</a:t>
            </a:r>
            <a:r>
              <a:rPr dirty="0"/>
              <a:t> 2020. </a:t>
            </a:r>
            <a:endParaRPr lang="de-DE" dirty="0"/>
          </a:p>
          <a:p>
            <a:endParaRPr lang="es-IT" dirty="0"/>
          </a:p>
          <a:p>
            <a:r>
              <a:rPr dirty="0"/>
              <a:t>Per Giegerich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importante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l’analista</a:t>
            </a:r>
            <a:r>
              <a:rPr dirty="0"/>
              <a:t> </a:t>
            </a:r>
            <a:r>
              <a:rPr dirty="0" err="1"/>
              <a:t>entri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stanza di </a:t>
            </a:r>
            <a:r>
              <a:rPr dirty="0" err="1"/>
              <a:t>analisi</a:t>
            </a:r>
            <a:r>
              <a:rPr dirty="0"/>
              <a:t> senza il </a:t>
            </a:r>
            <a:r>
              <a:rPr dirty="0" err="1"/>
              <a:t>pensiero</a:t>
            </a:r>
            <a:r>
              <a:rPr dirty="0"/>
              <a:t> di stanza </a:t>
            </a:r>
            <a:r>
              <a:rPr dirty="0" err="1"/>
              <a:t>d’analisi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Per Giegerich </a:t>
            </a:r>
            <a:r>
              <a:rPr dirty="0" err="1"/>
              <a:t>l’analista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prendere</a:t>
            </a:r>
            <a:r>
              <a:rPr dirty="0"/>
              <a:t> </a:t>
            </a:r>
            <a:r>
              <a:rPr dirty="0" err="1"/>
              <a:t>orientamento</a:t>
            </a:r>
            <a:r>
              <a:rPr dirty="0"/>
              <a:t> dal </a:t>
            </a:r>
            <a:r>
              <a:rPr dirty="0" err="1"/>
              <a:t>infinitamente</a:t>
            </a:r>
            <a:r>
              <a:rPr dirty="0"/>
              <a:t> </a:t>
            </a:r>
            <a:r>
              <a:rPr dirty="0" err="1"/>
              <a:t>ampio</a:t>
            </a:r>
            <a:r>
              <a:rPr dirty="0"/>
              <a:t> </a:t>
            </a:r>
            <a:r>
              <a:rPr dirty="0" err="1"/>
              <a:t>orizzonte</a:t>
            </a:r>
            <a:r>
              <a:rPr dirty="0"/>
              <a:t> della </a:t>
            </a:r>
            <a:r>
              <a:rPr dirty="0" err="1"/>
              <a:t>manifestazione</a:t>
            </a:r>
            <a:r>
              <a:rPr dirty="0"/>
              <a:t> </a:t>
            </a:r>
            <a:r>
              <a:rPr dirty="0" err="1"/>
              <a:t>dell’anima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storia</a:t>
            </a:r>
            <a:r>
              <a:rPr dirty="0"/>
              <a:t> </a:t>
            </a:r>
            <a:r>
              <a:rPr dirty="0" err="1"/>
              <a:t>culturale</a:t>
            </a:r>
            <a:r>
              <a:rPr dirty="0"/>
              <a:t> </a:t>
            </a:r>
            <a:r>
              <a:rPr dirty="0" err="1"/>
              <a:t>dell´umanità</a:t>
            </a:r>
            <a:r>
              <a:rPr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Anima,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obiettiva</a:t>
            </a:r>
            <a:r>
              <a:rPr dirty="0"/>
              <a:t> o </a:t>
            </a:r>
            <a:r>
              <a:rPr dirty="0" err="1"/>
              <a:t>inconscio</a:t>
            </a:r>
            <a:r>
              <a:rPr dirty="0"/>
              <a:t>, </a:t>
            </a:r>
            <a:r>
              <a:rPr dirty="0" err="1"/>
              <a:t>rappresentano</a:t>
            </a:r>
            <a:r>
              <a:rPr dirty="0"/>
              <a:t> la </a:t>
            </a:r>
            <a:r>
              <a:rPr dirty="0" err="1"/>
              <a:t>negatività</a:t>
            </a:r>
            <a:r>
              <a:rPr dirty="0"/>
              <a:t> </a:t>
            </a:r>
            <a:r>
              <a:rPr dirty="0" err="1"/>
              <a:t>totale</a:t>
            </a:r>
            <a:r>
              <a:rPr dirty="0"/>
              <a:t>, ossia </a:t>
            </a:r>
            <a:r>
              <a:rPr dirty="0" err="1"/>
              <a:t>quella</a:t>
            </a:r>
            <a:r>
              <a:rPr dirty="0"/>
              <a:t> </a:t>
            </a:r>
            <a:r>
              <a:rPr dirty="0" err="1"/>
              <a:t>parte</a:t>
            </a:r>
            <a:r>
              <a:rPr dirty="0"/>
              <a:t> della </a:t>
            </a:r>
            <a:r>
              <a:rPr dirty="0" err="1"/>
              <a:t>psiche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non </a:t>
            </a:r>
            <a:r>
              <a:rPr dirty="0" err="1"/>
              <a:t>conosciamo</a:t>
            </a:r>
            <a:r>
              <a:rPr dirty="0"/>
              <a:t> ma </a:t>
            </a:r>
            <a:r>
              <a:rPr dirty="0" err="1"/>
              <a:t>che</a:t>
            </a:r>
            <a:r>
              <a:rPr dirty="0"/>
              <a:t> ha un </a:t>
            </a:r>
            <a:r>
              <a:rPr dirty="0" err="1"/>
              <a:t>ruolo</a:t>
            </a:r>
            <a:r>
              <a:rPr dirty="0"/>
              <a:t> </a:t>
            </a:r>
            <a:r>
              <a:rPr dirty="0" err="1"/>
              <a:t>fondamentale</a:t>
            </a:r>
            <a:r>
              <a:rPr dirty="0"/>
              <a:t> e </a:t>
            </a:r>
            <a:r>
              <a:rPr dirty="0" err="1"/>
              <a:t>attivo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comportamento</a:t>
            </a:r>
            <a:r>
              <a:rPr dirty="0"/>
              <a:t> </a:t>
            </a:r>
            <a:r>
              <a:rPr dirty="0" err="1"/>
              <a:t>umano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Quello </a:t>
            </a:r>
            <a:r>
              <a:rPr dirty="0" err="1"/>
              <a:t>che</a:t>
            </a:r>
            <a:r>
              <a:rPr dirty="0"/>
              <a:t> cura </a:t>
            </a:r>
            <a:r>
              <a:rPr dirty="0" err="1"/>
              <a:t>è</a:t>
            </a:r>
            <a:r>
              <a:rPr dirty="0"/>
              <a:t> un </a:t>
            </a:r>
            <a:r>
              <a:rPr dirty="0" err="1"/>
              <a:t>mistero</a:t>
            </a:r>
            <a:r>
              <a:rPr dirty="0"/>
              <a:t> e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considerato</a:t>
            </a:r>
            <a:r>
              <a:rPr dirty="0"/>
              <a:t> e </a:t>
            </a:r>
            <a:r>
              <a:rPr dirty="0" err="1"/>
              <a:t>trattato</a:t>
            </a:r>
            <a:r>
              <a:rPr dirty="0"/>
              <a:t> come tale. </a:t>
            </a:r>
            <a:endParaRPr lang="de-DE" dirty="0"/>
          </a:p>
          <a:p>
            <a:endParaRPr lang="es-IT" dirty="0"/>
          </a:p>
          <a:p>
            <a:r>
              <a:rPr dirty="0"/>
              <a:t>Quello </a:t>
            </a:r>
            <a:r>
              <a:rPr dirty="0" err="1"/>
              <a:t>che</a:t>
            </a:r>
            <a:r>
              <a:rPr dirty="0"/>
              <a:t> cura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L’anima</a:t>
            </a:r>
            <a:r>
              <a:rPr dirty="0"/>
              <a:t>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entità</a:t>
            </a:r>
            <a:r>
              <a:rPr dirty="0"/>
              <a:t>, ma </a:t>
            </a:r>
            <a:r>
              <a:rPr dirty="0" err="1"/>
              <a:t>semplicemente</a:t>
            </a:r>
            <a:r>
              <a:rPr dirty="0"/>
              <a:t> lo </a:t>
            </a:r>
            <a:r>
              <a:rPr dirty="0" err="1"/>
              <a:t>spazio</a:t>
            </a:r>
            <a:r>
              <a:rPr dirty="0"/>
              <a:t> della </a:t>
            </a:r>
            <a:r>
              <a:rPr dirty="0" err="1"/>
              <a:t>totale</a:t>
            </a:r>
            <a:r>
              <a:rPr dirty="0"/>
              <a:t> </a:t>
            </a:r>
            <a:r>
              <a:rPr dirty="0" err="1"/>
              <a:t>negatività</a:t>
            </a:r>
            <a:r>
              <a:rPr dirty="0"/>
              <a:t>, la </a:t>
            </a:r>
            <a:r>
              <a:rPr dirty="0" err="1"/>
              <a:t>fenomenologia</a:t>
            </a:r>
            <a:r>
              <a:rPr dirty="0"/>
              <a:t> </a:t>
            </a:r>
            <a:r>
              <a:rPr dirty="0" err="1"/>
              <a:t>accessibile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profondo</a:t>
            </a:r>
            <a:r>
              <a:rPr dirty="0"/>
              <a:t> della vita </a:t>
            </a:r>
            <a:r>
              <a:rPr dirty="0" err="1"/>
              <a:t>psicologica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Il </a:t>
            </a:r>
            <a:r>
              <a:rPr dirty="0" err="1"/>
              <a:t>lavoro</a:t>
            </a:r>
            <a:r>
              <a:rPr dirty="0"/>
              <a:t> </a:t>
            </a:r>
            <a:r>
              <a:rPr dirty="0" err="1"/>
              <a:t>dell’analista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quello</a:t>
            </a:r>
            <a:r>
              <a:rPr dirty="0"/>
              <a:t> di </a:t>
            </a:r>
            <a:r>
              <a:rPr dirty="0" err="1"/>
              <a:t>rimuovere</a:t>
            </a:r>
            <a:r>
              <a:rPr dirty="0"/>
              <a:t>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ostacoli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impediscono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possa</a:t>
            </a:r>
            <a:r>
              <a:rPr dirty="0"/>
              <a:t> curare. </a:t>
            </a:r>
            <a:endParaRPr lang="de-DE" dirty="0"/>
          </a:p>
          <a:p>
            <a:endParaRPr lang="es-IT" dirty="0"/>
          </a:p>
          <a:p>
            <a:r>
              <a:rPr dirty="0"/>
              <a:t>Si </a:t>
            </a:r>
            <a:r>
              <a:rPr dirty="0" err="1"/>
              <a:t>tratta</a:t>
            </a:r>
            <a:r>
              <a:rPr dirty="0"/>
              <a:t> di </a:t>
            </a:r>
            <a:r>
              <a:rPr dirty="0" err="1"/>
              <a:t>rendere</a:t>
            </a:r>
            <a:r>
              <a:rPr dirty="0"/>
              <a:t> </a:t>
            </a:r>
            <a:r>
              <a:rPr dirty="0" err="1"/>
              <a:t>accessibile</a:t>
            </a:r>
            <a:r>
              <a:rPr dirty="0"/>
              <a:t> </a:t>
            </a:r>
            <a:r>
              <a:rPr dirty="0" err="1"/>
              <a:t>quello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sembra</a:t>
            </a:r>
            <a:r>
              <a:rPr dirty="0"/>
              <a:t> </a:t>
            </a:r>
            <a:r>
              <a:rPr dirty="0" err="1"/>
              <a:t>inaccessibile</a:t>
            </a:r>
            <a:r>
              <a:rPr dirty="0"/>
              <a:t> in modo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possa</a:t>
            </a:r>
            <a:r>
              <a:rPr dirty="0"/>
              <a:t> </a:t>
            </a:r>
            <a:r>
              <a:rPr dirty="0" err="1"/>
              <a:t>funzionare</a:t>
            </a:r>
            <a:r>
              <a:rPr dirty="0"/>
              <a:t> </a:t>
            </a:r>
            <a:r>
              <a:rPr dirty="0" err="1"/>
              <a:t>l’autoregolazione</a:t>
            </a:r>
            <a:r>
              <a:rPr dirty="0"/>
              <a:t> della </a:t>
            </a:r>
            <a:r>
              <a:rPr dirty="0" err="1"/>
              <a:t>psiche</a:t>
            </a:r>
            <a:r>
              <a:rPr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Per Jung </a:t>
            </a:r>
            <a:r>
              <a:rPr dirty="0" err="1"/>
              <a:t>esistono</a:t>
            </a:r>
            <a:r>
              <a:rPr dirty="0"/>
              <a:t> 4 </a:t>
            </a:r>
            <a:r>
              <a:rPr dirty="0" err="1"/>
              <a:t>fasi</a:t>
            </a:r>
            <a:r>
              <a:rPr dirty="0"/>
              <a:t> </a:t>
            </a:r>
            <a:r>
              <a:rPr dirty="0" err="1"/>
              <a:t>dell’analisi</a:t>
            </a:r>
            <a:r>
              <a:rPr dirty="0"/>
              <a:t> La </a:t>
            </a:r>
            <a:r>
              <a:rPr dirty="0" err="1"/>
              <a:t>confessione</a:t>
            </a:r>
            <a:r>
              <a:rPr dirty="0"/>
              <a:t> La </a:t>
            </a:r>
            <a:r>
              <a:rPr dirty="0" err="1"/>
              <a:t>elucidazione</a:t>
            </a:r>
            <a:r>
              <a:rPr dirty="0"/>
              <a:t> </a:t>
            </a:r>
            <a:r>
              <a:rPr dirty="0" err="1"/>
              <a:t>L’educazione</a:t>
            </a:r>
            <a:r>
              <a:rPr dirty="0"/>
              <a:t> La </a:t>
            </a:r>
            <a:r>
              <a:rPr dirty="0" err="1"/>
              <a:t>trasformazione</a:t>
            </a:r>
            <a:r>
              <a:rPr dirty="0"/>
              <a:t> CW 16 </a:t>
            </a:r>
            <a:r>
              <a:rPr dirty="0" err="1"/>
              <a:t>parag</a:t>
            </a:r>
            <a:r>
              <a:rPr dirty="0"/>
              <a:t> 22 </a:t>
            </a:r>
            <a:endParaRPr lang="de-DE" dirty="0"/>
          </a:p>
          <a:p>
            <a:endParaRPr lang="es-IT" dirty="0"/>
          </a:p>
          <a:p>
            <a:r>
              <a:rPr dirty="0"/>
              <a:t>Il </a:t>
            </a:r>
            <a:r>
              <a:rPr dirty="0" err="1"/>
              <a:t>lavoro</a:t>
            </a:r>
            <a:r>
              <a:rPr dirty="0"/>
              <a:t> con </a:t>
            </a:r>
            <a:r>
              <a:rPr dirty="0" err="1"/>
              <a:t>l’anima</a:t>
            </a:r>
            <a:r>
              <a:rPr dirty="0"/>
              <a:t> fa </a:t>
            </a:r>
            <a:r>
              <a:rPr dirty="0" err="1"/>
              <a:t>parte</a:t>
            </a:r>
            <a:r>
              <a:rPr dirty="0"/>
              <a:t> </a:t>
            </a:r>
            <a:r>
              <a:rPr dirty="0" err="1"/>
              <a:t>principalmente</a:t>
            </a:r>
            <a:r>
              <a:rPr dirty="0"/>
              <a:t> del ´ultima </a:t>
            </a:r>
            <a:r>
              <a:rPr dirty="0" err="1"/>
              <a:t>fase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Secondo Giegerich  il </a:t>
            </a:r>
            <a:r>
              <a:rPr dirty="0" err="1"/>
              <a:t>lavoro</a:t>
            </a:r>
            <a:r>
              <a:rPr dirty="0"/>
              <a:t> di </a:t>
            </a:r>
            <a:r>
              <a:rPr dirty="0" err="1"/>
              <a:t>anamnesi</a:t>
            </a:r>
            <a:r>
              <a:rPr dirty="0"/>
              <a:t> e in generale la </a:t>
            </a:r>
            <a:r>
              <a:rPr dirty="0" err="1"/>
              <a:t>descrizione</a:t>
            </a:r>
            <a:r>
              <a:rPr dirty="0"/>
              <a:t> del </a:t>
            </a:r>
            <a:r>
              <a:rPr dirty="0" err="1"/>
              <a:t>caso</a:t>
            </a:r>
            <a:r>
              <a:rPr dirty="0"/>
              <a:t> </a:t>
            </a:r>
            <a:r>
              <a:rPr dirty="0" err="1"/>
              <a:t>clinico</a:t>
            </a:r>
            <a:r>
              <a:rPr dirty="0"/>
              <a:t> non </a:t>
            </a:r>
            <a:r>
              <a:rPr dirty="0" err="1"/>
              <a:t>aiuta</a:t>
            </a:r>
            <a:r>
              <a:rPr dirty="0"/>
              <a:t> a </a:t>
            </a:r>
            <a:r>
              <a:rPr dirty="0" err="1"/>
              <a:t>capire</a:t>
            </a:r>
            <a:r>
              <a:rPr dirty="0"/>
              <a:t> </a:t>
            </a:r>
            <a:r>
              <a:rPr dirty="0" err="1"/>
              <a:t>cosa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esprime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Quindi</a:t>
            </a:r>
            <a:r>
              <a:rPr dirty="0"/>
              <a:t> </a:t>
            </a:r>
            <a:r>
              <a:rPr dirty="0" err="1"/>
              <a:t>quello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cura </a:t>
            </a:r>
            <a:r>
              <a:rPr dirty="0" err="1"/>
              <a:t>è</a:t>
            </a:r>
            <a:r>
              <a:rPr dirty="0"/>
              <a:t> un </a:t>
            </a:r>
            <a:r>
              <a:rPr dirty="0" err="1"/>
              <a:t>mistero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va</a:t>
            </a:r>
            <a:r>
              <a:rPr dirty="0"/>
              <a:t> </a:t>
            </a:r>
            <a:r>
              <a:rPr dirty="0" err="1"/>
              <a:t>rispettato</a:t>
            </a:r>
            <a:r>
              <a:rPr dirty="0"/>
              <a:t> e </a:t>
            </a:r>
            <a:r>
              <a:rPr dirty="0" err="1"/>
              <a:t>trattato</a:t>
            </a:r>
            <a:r>
              <a:rPr dirty="0"/>
              <a:t> come tale. </a:t>
            </a:r>
            <a:endParaRPr lang="de-DE" dirty="0"/>
          </a:p>
          <a:p>
            <a:endParaRPr lang="es-IT" dirty="0"/>
          </a:p>
          <a:p>
            <a:r>
              <a:rPr dirty="0" err="1"/>
              <a:t>L’analista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lavorare</a:t>
            </a:r>
            <a:r>
              <a:rPr dirty="0"/>
              <a:t> in modo </a:t>
            </a:r>
            <a:r>
              <a:rPr dirty="0" err="1"/>
              <a:t>indiretto</a:t>
            </a:r>
            <a:r>
              <a:rPr dirty="0"/>
              <a:t> </a:t>
            </a:r>
            <a:r>
              <a:rPr dirty="0" err="1"/>
              <a:t>rendendo</a:t>
            </a:r>
            <a:r>
              <a:rPr dirty="0"/>
              <a:t> </a:t>
            </a:r>
            <a:r>
              <a:rPr dirty="0" err="1"/>
              <a:t>possibile</a:t>
            </a:r>
            <a:r>
              <a:rPr dirty="0"/>
              <a:t> </a:t>
            </a:r>
            <a:r>
              <a:rPr dirty="0" err="1"/>
              <a:t>l’accesso</a:t>
            </a:r>
            <a:r>
              <a:rPr dirty="0"/>
              <a:t> </a:t>
            </a:r>
            <a:r>
              <a:rPr dirty="0" err="1"/>
              <a:t>all’anima</a:t>
            </a:r>
            <a:r>
              <a:rPr dirty="0"/>
              <a:t> senza </a:t>
            </a:r>
            <a:r>
              <a:rPr dirty="0" err="1"/>
              <a:t>spiegarla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Il resto del </a:t>
            </a:r>
            <a:r>
              <a:rPr dirty="0" err="1"/>
              <a:t>lavoro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realizza</a:t>
            </a:r>
            <a:r>
              <a:rPr dirty="0"/>
              <a:t> in forma </a:t>
            </a:r>
            <a:r>
              <a:rPr dirty="0" err="1"/>
              <a:t>misteriosa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l`esperienza</a:t>
            </a:r>
            <a:r>
              <a:rPr dirty="0"/>
              <a:t> </a:t>
            </a:r>
            <a:r>
              <a:rPr lang="de-DE" dirty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P</a:t>
            </a:r>
            <a:r>
              <a:rPr dirty="0" err="1"/>
              <a:t>artiamo</a:t>
            </a:r>
            <a:r>
              <a:rPr dirty="0"/>
              <a:t> dal principio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l’analista</a:t>
            </a:r>
            <a:r>
              <a:rPr dirty="0"/>
              <a:t> non cura. </a:t>
            </a:r>
            <a:endParaRPr lang="de-DE" dirty="0"/>
          </a:p>
          <a:p>
            <a:endParaRPr lang="es-IT" dirty="0"/>
          </a:p>
          <a:p>
            <a:r>
              <a:rPr dirty="0"/>
              <a:t>Chi cura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A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riguardo</a:t>
            </a:r>
            <a:r>
              <a:rPr dirty="0"/>
              <a:t> Jung ha </a:t>
            </a:r>
            <a:r>
              <a:rPr dirty="0" err="1"/>
              <a:t>scritto</a:t>
            </a:r>
            <a:r>
              <a:rPr dirty="0"/>
              <a:t> </a:t>
            </a:r>
            <a:r>
              <a:rPr dirty="0" err="1"/>
              <a:t>sulla</a:t>
            </a:r>
            <a:r>
              <a:rPr dirty="0"/>
              <a:t> </a:t>
            </a:r>
            <a:r>
              <a:rPr dirty="0" err="1"/>
              <a:t>psiche</a:t>
            </a:r>
            <a:r>
              <a:rPr dirty="0"/>
              <a:t> come un </a:t>
            </a:r>
            <a:r>
              <a:rPr dirty="0" err="1"/>
              <a:t>sistema</a:t>
            </a:r>
            <a:r>
              <a:rPr dirty="0"/>
              <a:t> di auto </a:t>
            </a:r>
            <a:r>
              <a:rPr dirty="0" err="1"/>
              <a:t>regolazione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In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caso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inizia</a:t>
            </a:r>
            <a:r>
              <a:rPr dirty="0"/>
              <a:t> da un </a:t>
            </a:r>
            <a:r>
              <a:rPr dirty="0" err="1"/>
              <a:t>livello</a:t>
            </a:r>
            <a:r>
              <a:rPr dirty="0"/>
              <a:t> alto in cui </a:t>
            </a:r>
            <a:r>
              <a:rPr dirty="0" err="1"/>
              <a:t>si</a:t>
            </a:r>
            <a:r>
              <a:rPr dirty="0"/>
              <a:t> presume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situazione</a:t>
            </a:r>
            <a:r>
              <a:rPr dirty="0"/>
              <a:t> di salute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auto </a:t>
            </a:r>
            <a:r>
              <a:rPr dirty="0" err="1"/>
              <a:t>regola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ha tutte le </a:t>
            </a:r>
            <a:r>
              <a:rPr dirty="0" err="1"/>
              <a:t>condizioni</a:t>
            </a:r>
            <a:r>
              <a:rPr dirty="0"/>
              <a:t> di </a:t>
            </a:r>
            <a:r>
              <a:rPr dirty="0" err="1"/>
              <a:t>operare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Si </a:t>
            </a:r>
            <a:r>
              <a:rPr dirty="0" err="1"/>
              <a:t>parte</a:t>
            </a:r>
            <a:r>
              <a:rPr dirty="0"/>
              <a:t> del principio </a:t>
            </a:r>
            <a:r>
              <a:rPr dirty="0" err="1"/>
              <a:t>che</a:t>
            </a:r>
            <a:r>
              <a:rPr dirty="0"/>
              <a:t> salute genera salute. </a:t>
            </a:r>
            <a:endParaRPr lang="de-DE" dirty="0"/>
          </a:p>
          <a:p>
            <a:endParaRPr lang="es-IT" dirty="0"/>
          </a:p>
          <a:p>
            <a:r>
              <a:rPr dirty="0" err="1"/>
              <a:t>Importante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tenere</a:t>
            </a:r>
            <a:r>
              <a:rPr dirty="0"/>
              <a:t> in </a:t>
            </a:r>
            <a:r>
              <a:rPr dirty="0" err="1"/>
              <a:t>considerazione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: Tutti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fattori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contribuiscono</a:t>
            </a:r>
            <a:r>
              <a:rPr dirty="0"/>
              <a:t> a curare in un </a:t>
            </a:r>
            <a:r>
              <a:rPr dirty="0" err="1"/>
              <a:t>caso</a:t>
            </a:r>
            <a:r>
              <a:rPr dirty="0"/>
              <a:t> </a:t>
            </a:r>
            <a:r>
              <a:rPr dirty="0" err="1"/>
              <a:t>clinico</a:t>
            </a:r>
            <a:r>
              <a:rPr dirty="0"/>
              <a:t> non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possono</a:t>
            </a:r>
            <a:r>
              <a:rPr dirty="0"/>
              <a:t> </a:t>
            </a:r>
            <a:r>
              <a:rPr dirty="0" err="1"/>
              <a:t>applicare</a:t>
            </a:r>
            <a:r>
              <a:rPr dirty="0"/>
              <a:t> ad </a:t>
            </a:r>
            <a:r>
              <a:rPr dirty="0" err="1"/>
              <a:t>altri</a:t>
            </a:r>
            <a:r>
              <a:rPr dirty="0"/>
              <a:t> </a:t>
            </a:r>
            <a:r>
              <a:rPr dirty="0" err="1"/>
              <a:t>casi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Si </a:t>
            </a:r>
            <a:r>
              <a:rPr dirty="0" err="1"/>
              <a:t>tratta</a:t>
            </a:r>
            <a:r>
              <a:rPr dirty="0"/>
              <a:t> di</a:t>
            </a:r>
            <a:r>
              <a:rPr lang="de-DE" dirty="0"/>
              <a:t> s</a:t>
            </a:r>
            <a:r>
              <a:rPr dirty="0" err="1"/>
              <a:t>ervire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 </a:t>
            </a:r>
            <a:r>
              <a:rPr lang="de-DE" dirty="0"/>
              <a:t>, di f</a:t>
            </a:r>
            <a:r>
              <a:rPr dirty="0" err="1"/>
              <a:t>acilitare</a:t>
            </a:r>
            <a:r>
              <a:rPr dirty="0"/>
              <a:t> il </a:t>
            </a:r>
            <a:r>
              <a:rPr dirty="0" err="1"/>
              <a:t>processo</a:t>
            </a:r>
            <a:r>
              <a:rPr dirty="0"/>
              <a:t> con un </a:t>
            </a:r>
            <a:r>
              <a:rPr dirty="0" err="1"/>
              <a:t>atteggiamento</a:t>
            </a:r>
            <a:r>
              <a:rPr dirty="0"/>
              <a:t> </a:t>
            </a:r>
            <a:r>
              <a:rPr dirty="0" err="1"/>
              <a:t>indiretto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Il </a:t>
            </a:r>
            <a:r>
              <a:rPr dirty="0" err="1"/>
              <a:t>ruolo</a:t>
            </a:r>
            <a:r>
              <a:rPr dirty="0"/>
              <a:t> </a:t>
            </a:r>
            <a:r>
              <a:rPr dirty="0" err="1"/>
              <a:t>dell’analista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quello</a:t>
            </a:r>
            <a:r>
              <a:rPr dirty="0"/>
              <a:t> di </a:t>
            </a:r>
            <a:r>
              <a:rPr dirty="0" err="1"/>
              <a:t>invitare</a:t>
            </a:r>
            <a:r>
              <a:rPr dirty="0"/>
              <a:t> a un </a:t>
            </a:r>
            <a:r>
              <a:rPr dirty="0" err="1"/>
              <a:t>approccio</a:t>
            </a:r>
            <a:r>
              <a:rPr dirty="0"/>
              <a:t> di cura con l´ anima in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società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ha </a:t>
            </a:r>
            <a:r>
              <a:rPr dirty="0" err="1"/>
              <a:t>perso</a:t>
            </a:r>
            <a:r>
              <a:rPr dirty="0"/>
              <a:t> la </a:t>
            </a:r>
            <a:r>
              <a:rPr dirty="0" err="1"/>
              <a:t>connessione</a:t>
            </a:r>
            <a:r>
              <a:rPr dirty="0"/>
              <a:t> con </a:t>
            </a:r>
            <a:r>
              <a:rPr dirty="0" err="1"/>
              <a:t>l’anima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Parliamo</a:t>
            </a:r>
            <a:r>
              <a:rPr dirty="0"/>
              <a:t> di anima come un </a:t>
            </a:r>
            <a:r>
              <a:rPr dirty="0" err="1"/>
              <a:t>oggetto</a:t>
            </a:r>
            <a:r>
              <a:rPr dirty="0"/>
              <a:t>, come un </a:t>
            </a:r>
            <a:r>
              <a:rPr dirty="0" err="1"/>
              <a:t>fenomeno</a:t>
            </a:r>
            <a:r>
              <a:rPr dirty="0"/>
              <a:t> e </a:t>
            </a:r>
            <a:r>
              <a:rPr dirty="0" err="1"/>
              <a:t>accettiamo</a:t>
            </a:r>
            <a:r>
              <a:rPr dirty="0"/>
              <a:t> il </a:t>
            </a:r>
            <a:r>
              <a:rPr dirty="0" err="1"/>
              <a:t>fenomeno</a:t>
            </a:r>
            <a:r>
              <a:rPr dirty="0"/>
              <a:t> come </a:t>
            </a:r>
            <a:r>
              <a:rPr dirty="0" err="1"/>
              <a:t>è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Non </a:t>
            </a:r>
            <a:r>
              <a:rPr dirty="0" err="1"/>
              <a:t>cerchiamo</a:t>
            </a:r>
            <a:r>
              <a:rPr dirty="0"/>
              <a:t> di </a:t>
            </a:r>
            <a:r>
              <a:rPr dirty="0" err="1"/>
              <a:t>spiegarlo</a:t>
            </a:r>
            <a:r>
              <a:rPr dirty="0"/>
              <a:t> </a:t>
            </a:r>
            <a:r>
              <a:rPr dirty="0" err="1"/>
              <a:t>perché</a:t>
            </a:r>
            <a:r>
              <a:rPr dirty="0"/>
              <a:t>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possibile</a:t>
            </a:r>
            <a:r>
              <a:rPr dirty="0"/>
              <a:t> </a:t>
            </a:r>
            <a:r>
              <a:rPr dirty="0" err="1"/>
              <a:t>farlo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Semplicemente</a:t>
            </a:r>
            <a:r>
              <a:rPr dirty="0"/>
              <a:t> </a:t>
            </a:r>
            <a:r>
              <a:rPr dirty="0" err="1"/>
              <a:t>realizziamo</a:t>
            </a:r>
            <a:r>
              <a:rPr dirty="0"/>
              <a:t> la </a:t>
            </a:r>
            <a:r>
              <a:rPr dirty="0" err="1"/>
              <a:t>esperienza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È</a:t>
            </a:r>
            <a:r>
              <a:rPr dirty="0"/>
              <a:t> un fare la </a:t>
            </a:r>
            <a:r>
              <a:rPr dirty="0" err="1"/>
              <a:t>esperienza</a:t>
            </a:r>
            <a:r>
              <a:rPr dirty="0"/>
              <a:t> di vita dove la vita </a:t>
            </a:r>
            <a:r>
              <a:rPr dirty="0" err="1"/>
              <a:t>manca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la </a:t>
            </a:r>
            <a:r>
              <a:rPr dirty="0" err="1"/>
              <a:t>negatività</a:t>
            </a:r>
            <a:r>
              <a:rPr dirty="0"/>
              <a:t> </a:t>
            </a:r>
            <a:r>
              <a:rPr dirty="0" err="1"/>
              <a:t>dell’anima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produce auto </a:t>
            </a:r>
            <a:r>
              <a:rPr dirty="0" err="1"/>
              <a:t>regolazione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vita non </a:t>
            </a:r>
            <a:r>
              <a:rPr dirty="0" err="1"/>
              <a:t>è</a:t>
            </a:r>
            <a:r>
              <a:rPr dirty="0"/>
              <a:t> solo </a:t>
            </a:r>
            <a:r>
              <a:rPr dirty="0" err="1"/>
              <a:t>biologica</a:t>
            </a:r>
            <a:r>
              <a:rPr dirty="0"/>
              <a:t> e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vita in un </a:t>
            </a:r>
            <a:r>
              <a:rPr dirty="0" err="1"/>
              <a:t>livello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elevato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Ha </a:t>
            </a:r>
            <a:r>
              <a:rPr dirty="0" err="1"/>
              <a:t>scritto</a:t>
            </a:r>
            <a:r>
              <a:rPr dirty="0"/>
              <a:t> Jung: “Non </a:t>
            </a:r>
            <a:r>
              <a:rPr dirty="0" err="1"/>
              <a:t>è</a:t>
            </a:r>
            <a:r>
              <a:rPr dirty="0"/>
              <a:t> la </a:t>
            </a:r>
            <a:r>
              <a:rPr dirty="0" err="1"/>
              <a:t>conoscenza</a:t>
            </a:r>
            <a:r>
              <a:rPr dirty="0"/>
              <a:t> e la </a:t>
            </a:r>
            <a:r>
              <a:rPr dirty="0" err="1"/>
              <a:t>tecnica</a:t>
            </a:r>
            <a:r>
              <a:rPr dirty="0"/>
              <a:t> </a:t>
            </a:r>
            <a:r>
              <a:rPr dirty="0" err="1"/>
              <a:t>scientifica</a:t>
            </a:r>
            <a:r>
              <a:rPr dirty="0"/>
              <a:t> </a:t>
            </a:r>
            <a:r>
              <a:rPr dirty="0" err="1"/>
              <a:t>applicata</a:t>
            </a:r>
            <a:r>
              <a:rPr dirty="0"/>
              <a:t>, ma la </a:t>
            </a:r>
            <a:r>
              <a:rPr dirty="0" err="1"/>
              <a:t>personalità</a:t>
            </a:r>
            <a:r>
              <a:rPr dirty="0"/>
              <a:t> </a:t>
            </a:r>
            <a:r>
              <a:rPr dirty="0" err="1"/>
              <a:t>quella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ha </a:t>
            </a:r>
            <a:r>
              <a:rPr dirty="0" err="1"/>
              <a:t>l’effetto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cura “ CW 17 </a:t>
            </a:r>
            <a:r>
              <a:rPr dirty="0" err="1"/>
              <a:t>parag</a:t>
            </a:r>
            <a:r>
              <a:rPr dirty="0"/>
              <a:t>. 240 </a:t>
            </a:r>
            <a:endParaRPr lang="de-DE" dirty="0"/>
          </a:p>
          <a:p>
            <a:endParaRPr lang="es-IT" dirty="0"/>
          </a:p>
          <a:p>
            <a:r>
              <a:rPr dirty="0"/>
              <a:t>“</a:t>
            </a:r>
            <a:r>
              <a:rPr dirty="0" err="1"/>
              <a:t>Soltanto</a:t>
            </a:r>
            <a:r>
              <a:rPr dirty="0"/>
              <a:t> </a:t>
            </a:r>
            <a:r>
              <a:rPr dirty="0" err="1"/>
              <a:t>quello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la persona </a:t>
            </a:r>
            <a:r>
              <a:rPr dirty="0" err="1"/>
              <a:t>veramente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, ha un </a:t>
            </a:r>
            <a:r>
              <a:rPr dirty="0" err="1"/>
              <a:t>potente</a:t>
            </a:r>
            <a:r>
              <a:rPr dirty="0"/>
              <a:t> </a:t>
            </a:r>
            <a:r>
              <a:rPr dirty="0" err="1"/>
              <a:t>effetto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cura.” CW 7 </a:t>
            </a:r>
            <a:r>
              <a:rPr dirty="0" err="1"/>
              <a:t>parag</a:t>
            </a:r>
            <a:r>
              <a:rPr dirty="0"/>
              <a:t>. 258 </a:t>
            </a:r>
            <a:endParaRPr lang="de-DE" dirty="0"/>
          </a:p>
          <a:p>
            <a:endParaRPr lang="es-IT" dirty="0"/>
          </a:p>
          <a:p>
            <a:r>
              <a:rPr dirty="0" err="1"/>
              <a:t>É</a:t>
            </a:r>
            <a:r>
              <a:rPr dirty="0"/>
              <a:t> </a:t>
            </a:r>
            <a:r>
              <a:rPr dirty="0" err="1"/>
              <a:t>essenziale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processo</a:t>
            </a:r>
            <a:r>
              <a:rPr dirty="0"/>
              <a:t> </a:t>
            </a:r>
            <a:r>
              <a:rPr lang="de-DE" dirty="0" err="1"/>
              <a:t>analitico</a:t>
            </a:r>
            <a:r>
              <a:rPr lang="de-DE" dirty="0"/>
              <a:t> </a:t>
            </a:r>
            <a:r>
              <a:rPr dirty="0" err="1"/>
              <a:t>che</a:t>
            </a:r>
            <a:r>
              <a:rPr dirty="0"/>
              <a:t> la </a:t>
            </a:r>
            <a:r>
              <a:rPr dirty="0" err="1"/>
              <a:t>personalità</a:t>
            </a:r>
            <a:r>
              <a:rPr dirty="0"/>
              <a:t> di chi cura, </a:t>
            </a:r>
            <a:r>
              <a:rPr dirty="0" err="1"/>
              <a:t>specificamente</a:t>
            </a:r>
            <a:r>
              <a:rPr dirty="0"/>
              <a:t> </a:t>
            </a:r>
            <a:r>
              <a:rPr lang="de-DE" dirty="0" err="1"/>
              <a:t>mostri</a:t>
            </a:r>
            <a:r>
              <a:rPr lang="de-DE" dirty="0"/>
              <a:t> </a:t>
            </a:r>
            <a:r>
              <a:rPr dirty="0"/>
              <a:t>la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autenticità</a:t>
            </a:r>
            <a:r>
              <a:rPr lang="de-DE" dirty="0"/>
              <a:t>.</a:t>
            </a:r>
            <a:r>
              <a:rPr dirty="0"/>
              <a:t> </a:t>
            </a:r>
            <a:endParaRPr lang="de-DE" dirty="0"/>
          </a:p>
          <a:p>
            <a:endParaRPr lang="es-IT" dirty="0"/>
          </a:p>
          <a:p>
            <a:r>
              <a:rPr dirty="0"/>
              <a:t>Il </a:t>
            </a:r>
            <a:r>
              <a:rPr dirty="0" err="1"/>
              <a:t>lavoro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cura </a:t>
            </a:r>
            <a:r>
              <a:rPr dirty="0" err="1"/>
              <a:t>risulta</a:t>
            </a:r>
            <a:r>
              <a:rPr dirty="0"/>
              <a:t> </a:t>
            </a:r>
            <a:r>
              <a:rPr dirty="0" err="1"/>
              <a:t>dall’incontro</a:t>
            </a:r>
            <a:r>
              <a:rPr dirty="0"/>
              <a:t> di 2 anime , dal </a:t>
            </a:r>
            <a:r>
              <a:rPr dirty="0" err="1"/>
              <a:t>nudo</a:t>
            </a:r>
            <a:r>
              <a:rPr dirty="0"/>
              <a:t> </a:t>
            </a:r>
            <a:r>
              <a:rPr dirty="0" err="1"/>
              <a:t>incontro</a:t>
            </a:r>
            <a:r>
              <a:rPr dirty="0"/>
              <a:t> di 2 </a:t>
            </a:r>
            <a:r>
              <a:rPr dirty="0" err="1"/>
              <a:t>personalità</a:t>
            </a:r>
            <a:r>
              <a:rPr dirty="0"/>
              <a:t>, </a:t>
            </a:r>
            <a:r>
              <a:rPr dirty="0" err="1"/>
              <a:t>quella</a:t>
            </a:r>
            <a:r>
              <a:rPr dirty="0"/>
              <a:t> </a:t>
            </a:r>
            <a:r>
              <a:rPr dirty="0" err="1"/>
              <a:t>dell’analista</a:t>
            </a:r>
            <a:r>
              <a:rPr dirty="0"/>
              <a:t> e </a:t>
            </a:r>
            <a:r>
              <a:rPr dirty="0" err="1"/>
              <a:t>quella</a:t>
            </a:r>
            <a:r>
              <a:rPr dirty="0"/>
              <a:t> del </a:t>
            </a:r>
            <a:r>
              <a:rPr dirty="0" err="1"/>
              <a:t>paziente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In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contesto</a:t>
            </a:r>
            <a:r>
              <a:rPr dirty="0"/>
              <a:t>  </a:t>
            </a:r>
            <a:r>
              <a:rPr dirty="0" err="1"/>
              <a:t>diventa</a:t>
            </a:r>
            <a:r>
              <a:rPr dirty="0"/>
              <a:t> </a:t>
            </a:r>
            <a:r>
              <a:rPr dirty="0" err="1"/>
              <a:t>necessario</a:t>
            </a:r>
            <a:r>
              <a:rPr dirty="0"/>
              <a:t> un </a:t>
            </a:r>
            <a:r>
              <a:rPr dirty="0" err="1"/>
              <a:t>abbassamento</a:t>
            </a:r>
            <a:r>
              <a:rPr dirty="0"/>
              <a:t> del </a:t>
            </a:r>
            <a:r>
              <a:rPr dirty="0" err="1"/>
              <a:t>livello</a:t>
            </a:r>
            <a:r>
              <a:rPr dirty="0"/>
              <a:t> </a:t>
            </a:r>
            <a:r>
              <a:rPr dirty="0" err="1"/>
              <a:t>mentale</a:t>
            </a:r>
            <a:r>
              <a:rPr dirty="0"/>
              <a:t>, </a:t>
            </a:r>
            <a:r>
              <a:rPr dirty="0" err="1"/>
              <a:t>lasciando</a:t>
            </a:r>
            <a:r>
              <a:rPr dirty="0"/>
              <a:t> </a:t>
            </a:r>
            <a:r>
              <a:rPr dirty="0" err="1"/>
              <a:t>andare</a:t>
            </a:r>
            <a:r>
              <a:rPr dirty="0"/>
              <a:t> il </a:t>
            </a:r>
            <a:r>
              <a:rPr dirty="0" err="1"/>
              <a:t>controllo</a:t>
            </a:r>
            <a:r>
              <a:rPr dirty="0"/>
              <a:t> </a:t>
            </a:r>
            <a:r>
              <a:rPr dirty="0" err="1"/>
              <a:t>egoico</a:t>
            </a:r>
            <a:r>
              <a:rPr dirty="0"/>
              <a:t> in modo </a:t>
            </a:r>
            <a:r>
              <a:rPr dirty="0" err="1"/>
              <a:t>che</a:t>
            </a:r>
            <a:r>
              <a:rPr dirty="0"/>
              <a:t> la </a:t>
            </a:r>
            <a:r>
              <a:rPr dirty="0" err="1"/>
              <a:t>sconosciuta</a:t>
            </a:r>
            <a:r>
              <a:rPr dirty="0"/>
              <a:t> e </a:t>
            </a:r>
            <a:r>
              <a:rPr dirty="0" err="1"/>
              <a:t>inaccessibile</a:t>
            </a:r>
            <a:r>
              <a:rPr dirty="0"/>
              <a:t> </a:t>
            </a:r>
            <a:r>
              <a:rPr dirty="0" err="1"/>
              <a:t>profondità</a:t>
            </a:r>
            <a:r>
              <a:rPr dirty="0"/>
              <a:t> </a:t>
            </a:r>
            <a:r>
              <a:rPr dirty="0" err="1"/>
              <a:t>psicologica</a:t>
            </a:r>
            <a:r>
              <a:rPr dirty="0"/>
              <a:t> </a:t>
            </a:r>
            <a:r>
              <a:rPr dirty="0" err="1"/>
              <a:t>emerga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L’analisi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la </a:t>
            </a:r>
            <a:r>
              <a:rPr dirty="0" err="1"/>
              <a:t>interiorizzazione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“</a:t>
            </a:r>
            <a:r>
              <a:rPr dirty="0" err="1"/>
              <a:t>adesso</a:t>
            </a:r>
            <a:r>
              <a:rPr dirty="0"/>
              <a:t>”. </a:t>
            </a:r>
            <a:endParaRPr lang="de-DE" dirty="0"/>
          </a:p>
          <a:p>
            <a:endParaRPr lang="es-IT" dirty="0"/>
          </a:p>
          <a:p>
            <a:r>
              <a:rPr dirty="0"/>
              <a:t>Per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ragione</a:t>
            </a:r>
            <a:r>
              <a:rPr dirty="0"/>
              <a:t> la </a:t>
            </a:r>
            <a:r>
              <a:rPr dirty="0" err="1"/>
              <a:t>anamnesi</a:t>
            </a:r>
            <a:r>
              <a:rPr dirty="0"/>
              <a:t>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estremamente</a:t>
            </a:r>
            <a:r>
              <a:rPr dirty="0"/>
              <a:t> </a:t>
            </a:r>
            <a:r>
              <a:rPr dirty="0" err="1"/>
              <a:t>rilevante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In ogni </a:t>
            </a:r>
            <a:r>
              <a:rPr dirty="0" err="1"/>
              <a:t>seduta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apre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situazione</a:t>
            </a:r>
            <a:r>
              <a:rPr dirty="0"/>
              <a:t> </a:t>
            </a:r>
            <a:r>
              <a:rPr dirty="0" err="1"/>
              <a:t>nuova</a:t>
            </a:r>
            <a:r>
              <a:rPr dirty="0"/>
              <a:t> e </a:t>
            </a:r>
            <a:r>
              <a:rPr dirty="0" err="1"/>
              <a:t>diventa</a:t>
            </a:r>
            <a:r>
              <a:rPr dirty="0"/>
              <a:t> </a:t>
            </a:r>
            <a:r>
              <a:rPr dirty="0" err="1"/>
              <a:t>necessario</a:t>
            </a:r>
            <a:r>
              <a:rPr dirty="0"/>
              <a:t> </a:t>
            </a:r>
            <a:r>
              <a:rPr dirty="0" err="1"/>
              <a:t>improvvisare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E </a:t>
            </a:r>
            <a:r>
              <a:rPr dirty="0" err="1"/>
              <a:t>questa</a:t>
            </a:r>
            <a:r>
              <a:rPr dirty="0"/>
              <a:t> forma di </a:t>
            </a:r>
            <a:r>
              <a:rPr dirty="0" err="1"/>
              <a:t>lavorare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molto </a:t>
            </a:r>
            <a:r>
              <a:rPr dirty="0" err="1"/>
              <a:t>diversa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medicina</a:t>
            </a:r>
            <a:r>
              <a:rPr dirty="0"/>
              <a:t> </a:t>
            </a:r>
            <a:r>
              <a:rPr dirty="0" err="1"/>
              <a:t>contemporanea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Non </a:t>
            </a:r>
            <a:r>
              <a:rPr dirty="0" err="1"/>
              <a:t>solamente</a:t>
            </a:r>
            <a:r>
              <a:rPr dirty="0"/>
              <a:t> ogni </a:t>
            </a:r>
            <a:r>
              <a:rPr dirty="0" err="1"/>
              <a:t>paziente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diverso</a:t>
            </a:r>
            <a:r>
              <a:rPr dirty="0"/>
              <a:t> ma ogni </a:t>
            </a:r>
            <a:r>
              <a:rPr dirty="0" err="1"/>
              <a:t>momento</a:t>
            </a:r>
            <a:r>
              <a:rPr dirty="0"/>
              <a:t> </a:t>
            </a:r>
            <a:r>
              <a:rPr dirty="0" err="1"/>
              <a:t>dello</a:t>
            </a:r>
            <a:r>
              <a:rPr dirty="0"/>
              <a:t> </a:t>
            </a:r>
            <a:r>
              <a:rPr dirty="0" err="1"/>
              <a:t>stesso</a:t>
            </a:r>
            <a:r>
              <a:rPr dirty="0"/>
              <a:t> </a:t>
            </a:r>
            <a:r>
              <a:rPr dirty="0" err="1"/>
              <a:t>paziente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L’analista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cercare</a:t>
            </a:r>
            <a:r>
              <a:rPr dirty="0"/>
              <a:t> di non </a:t>
            </a:r>
            <a:r>
              <a:rPr dirty="0" err="1"/>
              <a:t>disturbare</a:t>
            </a:r>
            <a:r>
              <a:rPr dirty="0"/>
              <a:t> il </a:t>
            </a:r>
            <a:r>
              <a:rPr dirty="0" err="1"/>
              <a:t>processo</a:t>
            </a:r>
            <a:r>
              <a:rPr dirty="0"/>
              <a:t> </a:t>
            </a:r>
            <a:r>
              <a:rPr dirty="0" err="1"/>
              <a:t>naturale</a:t>
            </a:r>
            <a:r>
              <a:rPr dirty="0"/>
              <a:t> e misterioso di </a:t>
            </a:r>
            <a:r>
              <a:rPr dirty="0" err="1"/>
              <a:t>trasformazione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emerge </a:t>
            </a:r>
            <a:r>
              <a:rPr dirty="0" err="1"/>
              <a:t>dall’anima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Fa </a:t>
            </a:r>
            <a:r>
              <a:rPr dirty="0" err="1"/>
              <a:t>parte</a:t>
            </a:r>
            <a:r>
              <a:rPr dirty="0"/>
              <a:t> </a:t>
            </a:r>
            <a:r>
              <a:rPr dirty="0" err="1"/>
              <a:t>dell´esperienza</a:t>
            </a:r>
            <a:r>
              <a:rPr dirty="0"/>
              <a:t> con la cura </a:t>
            </a:r>
            <a:r>
              <a:rPr dirty="0" err="1"/>
              <a:t>lasciarsi</a:t>
            </a:r>
            <a:r>
              <a:rPr dirty="0"/>
              <a:t> </a:t>
            </a:r>
            <a:r>
              <a:rPr dirty="0" err="1"/>
              <a:t>andare</a:t>
            </a:r>
            <a:r>
              <a:rPr dirty="0"/>
              <a:t> , </a:t>
            </a:r>
            <a:r>
              <a:rPr dirty="0" err="1"/>
              <a:t>lasicarsi</a:t>
            </a:r>
            <a:r>
              <a:rPr dirty="0"/>
              <a:t> </a:t>
            </a:r>
            <a:r>
              <a:rPr dirty="0" err="1"/>
              <a:t>andare</a:t>
            </a:r>
            <a:r>
              <a:rPr dirty="0"/>
              <a:t> dal </a:t>
            </a:r>
            <a:r>
              <a:rPr dirty="0" err="1"/>
              <a:t>rapporto</a:t>
            </a:r>
            <a:r>
              <a:rPr dirty="0"/>
              <a:t> di </a:t>
            </a:r>
            <a:r>
              <a:rPr dirty="0" err="1"/>
              <a:t>dipendenza</a:t>
            </a:r>
            <a:r>
              <a:rPr dirty="0"/>
              <a:t> da </a:t>
            </a:r>
            <a:r>
              <a:rPr dirty="0" err="1"/>
              <a:t>altre</a:t>
            </a:r>
            <a:r>
              <a:rPr dirty="0"/>
              <a:t> </a:t>
            </a:r>
            <a:r>
              <a:rPr dirty="0" err="1"/>
              <a:t>persone</a:t>
            </a:r>
            <a:r>
              <a:rPr dirty="0"/>
              <a:t>, </a:t>
            </a:r>
            <a:r>
              <a:rPr dirty="0" err="1"/>
              <a:t>lasciarsi</a:t>
            </a:r>
            <a:r>
              <a:rPr dirty="0"/>
              <a:t> </a:t>
            </a:r>
            <a:r>
              <a:rPr dirty="0" err="1"/>
              <a:t>andare</a:t>
            </a:r>
            <a:r>
              <a:rPr dirty="0"/>
              <a:t> al </a:t>
            </a:r>
            <a:r>
              <a:rPr dirty="0" err="1"/>
              <a:t>processo</a:t>
            </a:r>
            <a:r>
              <a:rPr dirty="0"/>
              <a:t> </a:t>
            </a:r>
            <a:r>
              <a:rPr dirty="0" err="1"/>
              <a:t>dell’anima</a:t>
            </a:r>
            <a:r>
              <a:rPr dirty="0"/>
              <a:t> e, </a:t>
            </a:r>
            <a:r>
              <a:rPr dirty="0" err="1"/>
              <a:t>infine</a:t>
            </a:r>
            <a:r>
              <a:rPr dirty="0"/>
              <a:t>, </a:t>
            </a:r>
            <a:r>
              <a:rPr dirty="0" err="1"/>
              <a:t>lasciarsi</a:t>
            </a:r>
            <a:r>
              <a:rPr dirty="0"/>
              <a:t> </a:t>
            </a:r>
            <a:r>
              <a:rPr dirty="0" err="1"/>
              <a:t>andare</a:t>
            </a:r>
            <a:r>
              <a:rPr dirty="0"/>
              <a:t> </a:t>
            </a:r>
            <a:r>
              <a:rPr dirty="0" err="1"/>
              <a:t>lasciarsi</a:t>
            </a:r>
            <a:r>
              <a:rPr dirty="0"/>
              <a:t> </a:t>
            </a:r>
            <a:r>
              <a:rPr dirty="0" err="1"/>
              <a:t>andare</a:t>
            </a:r>
            <a:r>
              <a:rPr dirty="0"/>
              <a:t> al </a:t>
            </a:r>
            <a:r>
              <a:rPr dirty="0" err="1"/>
              <a:t>presente</a:t>
            </a:r>
            <a:r>
              <a:rPr dirty="0"/>
              <a:t>, al “qui e ora”. </a:t>
            </a:r>
            <a:endParaRPr lang="de-DE" dirty="0"/>
          </a:p>
          <a:p>
            <a:endParaRPr lang="es-IT" dirty="0"/>
          </a:p>
          <a:p>
            <a:r>
              <a:rPr dirty="0"/>
              <a:t>Il </a:t>
            </a:r>
            <a:r>
              <a:rPr dirty="0" err="1"/>
              <a:t>lavoro</a:t>
            </a:r>
            <a:r>
              <a:rPr dirty="0"/>
              <a:t> con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cura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esperienza</a:t>
            </a:r>
            <a:r>
              <a:rPr dirty="0"/>
              <a:t> di </a:t>
            </a:r>
            <a:r>
              <a:rPr dirty="0" err="1"/>
              <a:t>accumulazione</a:t>
            </a:r>
            <a:r>
              <a:rPr dirty="0"/>
              <a:t>, ma di </a:t>
            </a:r>
            <a:r>
              <a:rPr dirty="0" err="1"/>
              <a:t>alleggerimento</a:t>
            </a:r>
            <a:r>
              <a:rPr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Lasciarsi</a:t>
            </a:r>
            <a:r>
              <a:rPr dirty="0"/>
              <a:t> </a:t>
            </a:r>
            <a:r>
              <a:rPr dirty="0" err="1"/>
              <a:t>andare</a:t>
            </a:r>
            <a:r>
              <a:rPr dirty="0"/>
              <a:t> alle propria natura </a:t>
            </a:r>
            <a:r>
              <a:rPr dirty="0" err="1"/>
              <a:t>significa</a:t>
            </a:r>
            <a:r>
              <a:rPr dirty="0"/>
              <a:t>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rinunciare</a:t>
            </a:r>
            <a:r>
              <a:rPr dirty="0"/>
              <a:t> al </a:t>
            </a:r>
            <a:r>
              <a:rPr dirty="0" err="1"/>
              <a:t>controllo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Accettare</a:t>
            </a:r>
            <a:r>
              <a:rPr dirty="0"/>
              <a:t> la nostra </a:t>
            </a:r>
            <a:r>
              <a:rPr dirty="0" err="1"/>
              <a:t>Ombra</a:t>
            </a:r>
            <a:r>
              <a:rPr dirty="0"/>
              <a:t> e </a:t>
            </a:r>
            <a:r>
              <a:rPr dirty="0" err="1"/>
              <a:t>accettare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meritiamo</a:t>
            </a:r>
            <a:r>
              <a:rPr dirty="0"/>
              <a:t> </a:t>
            </a:r>
            <a:r>
              <a:rPr dirty="0" err="1"/>
              <a:t>critiche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Accettare</a:t>
            </a:r>
            <a:r>
              <a:rPr dirty="0"/>
              <a:t>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siamo</a:t>
            </a:r>
            <a:r>
              <a:rPr dirty="0"/>
              <a:t> ha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prezzo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maturità</a:t>
            </a:r>
            <a:r>
              <a:rPr dirty="0"/>
              <a:t> </a:t>
            </a:r>
            <a:r>
              <a:rPr dirty="0" err="1"/>
              <a:t>psicologica</a:t>
            </a:r>
            <a:r>
              <a:rPr dirty="0"/>
              <a:t> </a:t>
            </a:r>
            <a:r>
              <a:rPr dirty="0" err="1"/>
              <a:t>nasce</a:t>
            </a:r>
            <a:r>
              <a:rPr dirty="0"/>
              <a:t> </a:t>
            </a:r>
            <a:r>
              <a:rPr dirty="0" err="1"/>
              <a:t>quando</a:t>
            </a:r>
            <a:r>
              <a:rPr dirty="0"/>
              <a:t> </a:t>
            </a:r>
            <a:r>
              <a:rPr dirty="0" err="1"/>
              <a:t>smettiamo</a:t>
            </a:r>
            <a:r>
              <a:rPr dirty="0"/>
              <a:t> di </a:t>
            </a:r>
            <a:r>
              <a:rPr dirty="0" err="1"/>
              <a:t>difenderci</a:t>
            </a:r>
            <a:r>
              <a:rPr dirty="0"/>
              <a:t> </a:t>
            </a:r>
            <a:r>
              <a:rPr dirty="0" err="1"/>
              <a:t>dalla</a:t>
            </a:r>
            <a:r>
              <a:rPr dirty="0"/>
              <a:t> </a:t>
            </a:r>
            <a:r>
              <a:rPr dirty="0" err="1"/>
              <a:t>costruzione</a:t>
            </a:r>
            <a:r>
              <a:rPr dirty="0"/>
              <a:t> di </a:t>
            </a:r>
            <a:r>
              <a:rPr dirty="0" err="1"/>
              <a:t>una</a:t>
            </a:r>
            <a:r>
              <a:rPr dirty="0"/>
              <a:t> “</a:t>
            </a:r>
            <a:r>
              <a:rPr dirty="0" err="1"/>
              <a:t>verità</a:t>
            </a:r>
            <a:r>
              <a:rPr dirty="0"/>
              <a:t>” di </a:t>
            </a:r>
            <a:r>
              <a:rPr dirty="0" err="1"/>
              <a:t>noi</a:t>
            </a:r>
            <a:r>
              <a:rPr dirty="0"/>
              <a:t> </a:t>
            </a:r>
            <a:r>
              <a:rPr dirty="0" err="1"/>
              <a:t>stessi</a:t>
            </a:r>
            <a:r>
              <a:rPr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L'incontro</a:t>
            </a:r>
            <a:r>
              <a:rPr dirty="0"/>
              <a:t> </a:t>
            </a:r>
            <a:r>
              <a:rPr dirty="0" err="1"/>
              <a:t>terapeutico</a:t>
            </a:r>
            <a:r>
              <a:rPr dirty="0"/>
              <a:t> </a:t>
            </a:r>
            <a:r>
              <a:rPr dirty="0" err="1"/>
              <a:t>diventa</a:t>
            </a:r>
            <a:r>
              <a:rPr dirty="0"/>
              <a:t>  uno </a:t>
            </a:r>
            <a:r>
              <a:rPr dirty="0" err="1"/>
              <a:t>spazio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quale due </a:t>
            </a:r>
            <a:r>
              <a:rPr dirty="0" err="1"/>
              <a:t>processi</a:t>
            </a:r>
            <a:r>
              <a:rPr dirty="0"/>
              <a:t> di </a:t>
            </a:r>
            <a:r>
              <a:rPr dirty="0" err="1"/>
              <a:t>trasformazione</a:t>
            </a:r>
            <a:r>
              <a:rPr dirty="0"/>
              <a:t> </a:t>
            </a:r>
            <a:r>
              <a:rPr dirty="0" err="1"/>
              <a:t>si</a:t>
            </a:r>
            <a:r>
              <a:rPr dirty="0"/>
              <a:t> </a:t>
            </a:r>
            <a:r>
              <a:rPr dirty="0" err="1"/>
              <a:t>intrecciano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dirty="0"/>
              <a:t> Il </a:t>
            </a:r>
            <a:r>
              <a:rPr dirty="0" err="1"/>
              <a:t>paziente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chiamato</a:t>
            </a:r>
            <a:r>
              <a:rPr dirty="0"/>
              <a:t> ad </a:t>
            </a:r>
            <a:r>
              <a:rPr dirty="0" err="1"/>
              <a:t>abbandonare</a:t>
            </a:r>
            <a:r>
              <a:rPr dirty="0"/>
              <a:t> </a:t>
            </a:r>
            <a:r>
              <a:rPr dirty="0" err="1"/>
              <a:t>forme</a:t>
            </a:r>
            <a:r>
              <a:rPr dirty="0"/>
              <a:t> </a:t>
            </a:r>
            <a:r>
              <a:rPr dirty="0" err="1"/>
              <a:t>ormai</a:t>
            </a:r>
            <a:r>
              <a:rPr dirty="0"/>
              <a:t> </a:t>
            </a:r>
            <a:r>
              <a:rPr dirty="0" err="1"/>
              <a:t>esaurite</a:t>
            </a:r>
            <a:r>
              <a:rPr dirty="0"/>
              <a:t> della propria </a:t>
            </a:r>
            <a:r>
              <a:rPr dirty="0" err="1"/>
              <a:t>personalità</a:t>
            </a:r>
            <a:r>
              <a:rPr dirty="0"/>
              <a:t>; </a:t>
            </a:r>
            <a:r>
              <a:rPr dirty="0" err="1"/>
              <a:t>l'analista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chiamato</a:t>
            </a:r>
            <a:r>
              <a:rPr dirty="0"/>
              <a:t> a </a:t>
            </a:r>
            <a:r>
              <a:rPr dirty="0" err="1"/>
              <a:t>rinunciare</a:t>
            </a:r>
            <a:r>
              <a:rPr dirty="0"/>
              <a:t> </a:t>
            </a:r>
            <a:r>
              <a:rPr dirty="0" err="1"/>
              <a:t>all'illusione</a:t>
            </a:r>
            <a:r>
              <a:rPr dirty="0"/>
              <a:t> di </a:t>
            </a:r>
            <a:r>
              <a:rPr dirty="0" err="1"/>
              <a:t>possedere</a:t>
            </a:r>
            <a:r>
              <a:rPr dirty="0"/>
              <a:t> un </a:t>
            </a:r>
            <a:r>
              <a:rPr dirty="0" err="1"/>
              <a:t>sapere</a:t>
            </a:r>
            <a:r>
              <a:rPr dirty="0"/>
              <a:t> </a:t>
            </a:r>
            <a:r>
              <a:rPr dirty="0" err="1"/>
              <a:t>definitivo</a:t>
            </a:r>
            <a:r>
              <a:rPr dirty="0"/>
              <a:t> o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tecnica</a:t>
            </a:r>
            <a:r>
              <a:rPr dirty="0"/>
              <a:t> </a:t>
            </a:r>
            <a:r>
              <a:rPr dirty="0" err="1"/>
              <a:t>capace</a:t>
            </a:r>
            <a:r>
              <a:rPr dirty="0"/>
              <a:t> di </a:t>
            </a:r>
            <a:r>
              <a:rPr dirty="0" err="1"/>
              <a:t>spiegare</a:t>
            </a:r>
            <a:r>
              <a:rPr dirty="0"/>
              <a:t> ogni </a:t>
            </a:r>
            <a:r>
              <a:rPr dirty="0" err="1"/>
              <a:t>situazione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Entrambi</a:t>
            </a:r>
            <a:r>
              <a:rPr dirty="0"/>
              <a:t> </a:t>
            </a:r>
            <a:r>
              <a:rPr dirty="0" err="1"/>
              <a:t>devono</a:t>
            </a:r>
            <a:r>
              <a:rPr dirty="0"/>
              <a:t> </a:t>
            </a:r>
            <a:r>
              <a:rPr dirty="0" err="1"/>
              <a:t>tollerare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fase</a:t>
            </a:r>
            <a:r>
              <a:rPr dirty="0"/>
              <a:t> di </a:t>
            </a:r>
            <a:r>
              <a:rPr dirty="0" err="1"/>
              <a:t>incertezza</a:t>
            </a:r>
            <a:r>
              <a:rPr dirty="0"/>
              <a:t>, </a:t>
            </a:r>
            <a:r>
              <a:rPr dirty="0" err="1"/>
              <a:t>nella</a:t>
            </a:r>
            <a:r>
              <a:rPr dirty="0"/>
              <a:t> quale il nuovo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ancora</a:t>
            </a:r>
            <a:r>
              <a:rPr dirty="0"/>
              <a:t> </a:t>
            </a:r>
            <a:r>
              <a:rPr dirty="0" err="1"/>
              <a:t>pienamente</a:t>
            </a:r>
            <a:r>
              <a:rPr dirty="0"/>
              <a:t> </a:t>
            </a:r>
            <a:r>
              <a:rPr dirty="0" err="1"/>
              <a:t>visibile</a:t>
            </a:r>
            <a:r>
              <a:rPr dirty="0"/>
              <a:t> e il </a:t>
            </a:r>
            <a:r>
              <a:rPr dirty="0" err="1"/>
              <a:t>vecchio</a:t>
            </a:r>
            <a:r>
              <a:rPr dirty="0"/>
              <a:t>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ancora</a:t>
            </a:r>
            <a:r>
              <a:rPr dirty="0"/>
              <a:t> del </a:t>
            </a:r>
            <a:r>
              <a:rPr dirty="0" err="1"/>
              <a:t>tutto</a:t>
            </a:r>
            <a:r>
              <a:rPr dirty="0"/>
              <a:t> </a:t>
            </a:r>
            <a:r>
              <a:rPr dirty="0" err="1"/>
              <a:t>superato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Come </a:t>
            </a:r>
            <a:r>
              <a:rPr dirty="0" err="1"/>
              <a:t>nell'alchimia</a:t>
            </a:r>
            <a:r>
              <a:rPr dirty="0"/>
              <a:t>, la </a:t>
            </a:r>
            <a:r>
              <a:rPr dirty="0" err="1"/>
              <a:t>dissoluzione</a:t>
            </a:r>
            <a:r>
              <a:rPr dirty="0"/>
              <a:t> precede sempre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nuova</a:t>
            </a:r>
            <a:r>
              <a:rPr dirty="0"/>
              <a:t> </a:t>
            </a:r>
            <a:r>
              <a:rPr dirty="0" err="1"/>
              <a:t>configurazione</a:t>
            </a:r>
            <a:r>
              <a:rPr dirty="0"/>
              <a:t> della </a:t>
            </a:r>
            <a:r>
              <a:rPr dirty="0" err="1"/>
              <a:t>materia</a:t>
            </a:r>
            <a:r>
              <a:rPr dirty="0"/>
              <a:t>; </a:t>
            </a:r>
            <a:r>
              <a:rPr dirty="0" err="1"/>
              <a:t>analogamente</a:t>
            </a:r>
            <a:r>
              <a:rPr dirty="0"/>
              <a:t>,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psicoterapia</a:t>
            </a:r>
            <a:r>
              <a:rPr dirty="0"/>
              <a:t> la </a:t>
            </a:r>
            <a:r>
              <a:rPr dirty="0" err="1"/>
              <a:t>crisi</a:t>
            </a:r>
            <a:r>
              <a:rPr dirty="0"/>
              <a:t> </a:t>
            </a:r>
            <a:r>
              <a:rPr dirty="0" err="1"/>
              <a:t>rappresenta</a:t>
            </a:r>
            <a:r>
              <a:rPr dirty="0"/>
              <a:t> il </a:t>
            </a:r>
            <a:r>
              <a:rPr dirty="0" err="1"/>
              <a:t>momento</a:t>
            </a:r>
            <a:r>
              <a:rPr dirty="0"/>
              <a:t> in cui la </a:t>
            </a:r>
            <a:r>
              <a:rPr dirty="0" err="1"/>
              <a:t>personalità</a:t>
            </a:r>
            <a:r>
              <a:rPr dirty="0"/>
              <a:t> </a:t>
            </a:r>
            <a:r>
              <a:rPr dirty="0" err="1"/>
              <a:t>perde</a:t>
            </a:r>
            <a:r>
              <a:rPr dirty="0"/>
              <a:t> le </a:t>
            </a:r>
            <a:r>
              <a:rPr dirty="0" err="1"/>
              <a:t>proprie</a:t>
            </a:r>
            <a:r>
              <a:rPr dirty="0"/>
              <a:t> </a:t>
            </a:r>
            <a:r>
              <a:rPr dirty="0" err="1"/>
              <a:t>forme</a:t>
            </a:r>
            <a:r>
              <a:rPr dirty="0"/>
              <a:t> </a:t>
            </a:r>
            <a:r>
              <a:rPr dirty="0" err="1"/>
              <a:t>abituali</a:t>
            </a:r>
            <a:r>
              <a:rPr dirty="0"/>
              <a:t> per </a:t>
            </a:r>
            <a:r>
              <a:rPr dirty="0" err="1"/>
              <a:t>aprirsi</a:t>
            </a:r>
            <a:r>
              <a:rPr dirty="0"/>
              <a:t> 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organizzazione</a:t>
            </a:r>
            <a:r>
              <a:rPr dirty="0"/>
              <a:t> </a:t>
            </a:r>
            <a:r>
              <a:rPr lang="de-DE" dirty="0" err="1"/>
              <a:t>diversa</a:t>
            </a:r>
            <a:r>
              <a:rPr lang="de-DE" dirty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L'analista</a:t>
            </a:r>
            <a:r>
              <a:rPr dirty="0"/>
              <a:t>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chiamato</a:t>
            </a:r>
            <a:r>
              <a:rPr dirty="0"/>
              <a:t> a </a:t>
            </a:r>
            <a:r>
              <a:rPr dirty="0" err="1"/>
              <a:t>proteggere</a:t>
            </a:r>
            <a:r>
              <a:rPr dirty="0"/>
              <a:t> </a:t>
            </a:r>
            <a:r>
              <a:rPr dirty="0" err="1"/>
              <a:t>questo</a:t>
            </a:r>
            <a:r>
              <a:rPr dirty="0"/>
              <a:t> </a:t>
            </a:r>
            <a:r>
              <a:rPr dirty="0" err="1"/>
              <a:t>spazio</a:t>
            </a:r>
            <a:r>
              <a:rPr lang="de-DE" dirty="0"/>
              <a:t>, </a:t>
            </a:r>
            <a:r>
              <a:rPr lang="de-DE" dirty="0" err="1"/>
              <a:t>lo</a:t>
            </a:r>
            <a:r>
              <a:rPr lang="de-DE" dirty="0"/>
              <a:t> </a:t>
            </a:r>
            <a:r>
              <a:rPr lang="de-DE" dirty="0" err="1"/>
              <a:t>spazio</a:t>
            </a:r>
            <a:r>
              <a:rPr lang="de-DE" dirty="0"/>
              <a:t> </a:t>
            </a:r>
            <a:r>
              <a:rPr lang="de-DE" dirty="0" err="1"/>
              <a:t>analitico</a:t>
            </a:r>
            <a:r>
              <a:rPr lang="de-DE" dirty="0"/>
              <a:t>,</a:t>
            </a:r>
            <a:r>
              <a:rPr dirty="0"/>
              <a:t> con </a:t>
            </a:r>
            <a:r>
              <a:rPr dirty="0" err="1"/>
              <a:t>umiltà</a:t>
            </a:r>
            <a:r>
              <a:rPr dirty="0"/>
              <a:t> e rispetto.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sua</a:t>
            </a:r>
            <a:r>
              <a:rPr dirty="0"/>
              <a:t> </a:t>
            </a:r>
            <a:r>
              <a:rPr dirty="0" err="1"/>
              <a:t>funzione</a:t>
            </a:r>
            <a:r>
              <a:rPr dirty="0"/>
              <a:t>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quella</a:t>
            </a:r>
            <a:r>
              <a:rPr dirty="0"/>
              <a:t> di </a:t>
            </a:r>
            <a:r>
              <a:rPr dirty="0" err="1"/>
              <a:t>sostituirsi</a:t>
            </a:r>
            <a:r>
              <a:rPr dirty="0"/>
              <a:t> alla </a:t>
            </a:r>
            <a:r>
              <a:rPr dirty="0" err="1"/>
              <a:t>psiche</a:t>
            </a:r>
            <a:r>
              <a:rPr dirty="0"/>
              <a:t> del </a:t>
            </a:r>
            <a:r>
              <a:rPr dirty="0" err="1"/>
              <a:t>paziente</a:t>
            </a:r>
            <a:r>
              <a:rPr dirty="0"/>
              <a:t>, ma di </a:t>
            </a:r>
            <a:r>
              <a:rPr dirty="0" err="1"/>
              <a:t>accompagnarne</a:t>
            </a:r>
            <a:r>
              <a:rPr dirty="0"/>
              <a:t> il </a:t>
            </a:r>
            <a:r>
              <a:rPr dirty="0" err="1"/>
              <a:t>movimento</a:t>
            </a:r>
            <a:r>
              <a:rPr dirty="0"/>
              <a:t>, </a:t>
            </a:r>
            <a:r>
              <a:rPr dirty="0" err="1"/>
              <a:t>riconoscendo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ogni </a:t>
            </a:r>
            <a:r>
              <a:rPr dirty="0" err="1"/>
              <a:t>autentica</a:t>
            </a:r>
            <a:r>
              <a:rPr dirty="0"/>
              <a:t> </a:t>
            </a:r>
            <a:r>
              <a:rPr dirty="0" err="1"/>
              <a:t>trasformazione</a:t>
            </a:r>
            <a:r>
              <a:rPr dirty="0"/>
              <a:t> </a:t>
            </a:r>
            <a:r>
              <a:rPr dirty="0" err="1"/>
              <a:t>possiede</a:t>
            </a:r>
            <a:r>
              <a:rPr dirty="0"/>
              <a:t> un carattere </a:t>
            </a:r>
            <a:r>
              <a:rPr dirty="0" err="1"/>
              <a:t>imprevedibile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Come </a:t>
            </a:r>
            <a:r>
              <a:rPr dirty="0" err="1"/>
              <a:t>nel</a:t>
            </a:r>
            <a:r>
              <a:rPr dirty="0"/>
              <a:t> vas </a:t>
            </a:r>
            <a:r>
              <a:rPr dirty="0" err="1"/>
              <a:t>hermeticum</a:t>
            </a:r>
            <a:r>
              <a:rPr dirty="0"/>
              <a:t> </a:t>
            </a:r>
            <a:r>
              <a:rPr dirty="0" err="1"/>
              <a:t>dell'alchimia</a:t>
            </a:r>
            <a:r>
              <a:rPr dirty="0"/>
              <a:t>, il </a:t>
            </a:r>
            <a:r>
              <a:rPr dirty="0" err="1"/>
              <a:t>contenitore</a:t>
            </a:r>
            <a:r>
              <a:rPr dirty="0"/>
              <a:t> </a:t>
            </a:r>
            <a:r>
              <a:rPr dirty="0" err="1"/>
              <a:t>analitico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sufficientemente</a:t>
            </a:r>
            <a:r>
              <a:rPr dirty="0"/>
              <a:t> </a:t>
            </a:r>
            <a:r>
              <a:rPr dirty="0" err="1"/>
              <a:t>saldo</a:t>
            </a:r>
            <a:r>
              <a:rPr dirty="0"/>
              <a:t> da </a:t>
            </a:r>
            <a:r>
              <a:rPr dirty="0" err="1"/>
              <a:t>sostenere</a:t>
            </a:r>
            <a:r>
              <a:rPr dirty="0"/>
              <a:t> le </a:t>
            </a:r>
            <a:r>
              <a:rPr dirty="0" err="1"/>
              <a:t>tensioni</a:t>
            </a:r>
            <a:r>
              <a:rPr dirty="0"/>
              <a:t> del </a:t>
            </a:r>
            <a:r>
              <a:rPr dirty="0" err="1"/>
              <a:t>processo</a:t>
            </a:r>
            <a:r>
              <a:rPr dirty="0"/>
              <a:t>, ma </a:t>
            </a:r>
            <a:r>
              <a:rPr dirty="0" err="1"/>
              <a:t>anche</a:t>
            </a:r>
            <a:r>
              <a:rPr dirty="0"/>
              <a:t> </a:t>
            </a:r>
            <a:r>
              <a:rPr dirty="0" err="1"/>
              <a:t>sufficientemente</a:t>
            </a:r>
            <a:r>
              <a:rPr dirty="0"/>
              <a:t> </a:t>
            </a:r>
            <a:r>
              <a:rPr dirty="0" err="1"/>
              <a:t>aperto</a:t>
            </a:r>
            <a:r>
              <a:rPr dirty="0"/>
              <a:t> da </a:t>
            </a:r>
            <a:r>
              <a:rPr dirty="0" err="1"/>
              <a:t>permettere</a:t>
            </a:r>
            <a:r>
              <a:rPr dirty="0"/>
              <a:t> la </a:t>
            </a:r>
            <a:r>
              <a:rPr dirty="0" err="1"/>
              <a:t>nascita</a:t>
            </a:r>
            <a:r>
              <a:rPr dirty="0"/>
              <a:t> del nuovo</a:t>
            </a:r>
            <a:r>
              <a:rPr lang="de-DE" dirty="0"/>
              <a:t> </a:t>
            </a:r>
            <a:r>
              <a:rPr lang="de-DE" dirty="0" err="1"/>
              <a:t>che</a:t>
            </a:r>
            <a:r>
              <a:rPr lang="de-DE" dirty="0"/>
              <a:t> </a:t>
            </a:r>
            <a:r>
              <a:rPr lang="de-DE" dirty="0" err="1"/>
              <a:t>trasforma</a:t>
            </a:r>
            <a:r>
              <a:rPr lang="de-DE" dirty="0"/>
              <a:t>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L’analista</a:t>
            </a:r>
            <a:r>
              <a:rPr dirty="0"/>
              <a:t> e il </a:t>
            </a:r>
            <a:r>
              <a:rPr dirty="0" err="1"/>
              <a:t>paziente</a:t>
            </a:r>
            <a:r>
              <a:rPr dirty="0"/>
              <a:t> non </a:t>
            </a:r>
            <a:r>
              <a:rPr dirty="0" err="1"/>
              <a:t>sono</a:t>
            </a:r>
            <a:r>
              <a:rPr dirty="0"/>
              <a:t> </a:t>
            </a:r>
            <a:r>
              <a:rPr dirty="0" err="1"/>
              <a:t>realtà</a:t>
            </a:r>
            <a:r>
              <a:rPr dirty="0"/>
              <a:t> isolate, ma </a:t>
            </a:r>
            <a:r>
              <a:rPr dirty="0" err="1"/>
              <a:t>partecipano</a:t>
            </a:r>
            <a:r>
              <a:rPr dirty="0"/>
              <a:t> </a:t>
            </a:r>
            <a:r>
              <a:rPr dirty="0" err="1"/>
              <a:t>entrambi</a:t>
            </a:r>
            <a:r>
              <a:rPr dirty="0"/>
              <a:t> 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dimensione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crisi</a:t>
            </a:r>
            <a:r>
              <a:rPr dirty="0"/>
              <a:t> </a:t>
            </a:r>
            <a:r>
              <a:rPr dirty="0" err="1"/>
              <a:t>dell’analista</a:t>
            </a:r>
            <a:r>
              <a:rPr dirty="0"/>
              <a:t> e </a:t>
            </a:r>
            <a:r>
              <a:rPr dirty="0" err="1"/>
              <a:t>quella</a:t>
            </a:r>
            <a:r>
              <a:rPr dirty="0"/>
              <a:t> del </a:t>
            </a:r>
            <a:r>
              <a:rPr dirty="0" err="1"/>
              <a:t>paziente</a:t>
            </a:r>
            <a:r>
              <a:rPr dirty="0"/>
              <a:t> </a:t>
            </a:r>
            <a:r>
              <a:rPr dirty="0" err="1"/>
              <a:t>appartengono</a:t>
            </a:r>
            <a:r>
              <a:rPr dirty="0"/>
              <a:t> </a:t>
            </a:r>
            <a:r>
              <a:rPr dirty="0" err="1"/>
              <a:t>quindi</a:t>
            </a:r>
            <a:r>
              <a:rPr dirty="0"/>
              <a:t> 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totalità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ampia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, come </a:t>
            </a:r>
            <a:r>
              <a:rPr dirty="0" err="1"/>
              <a:t>abbiamo</a:t>
            </a:r>
            <a:r>
              <a:rPr dirty="0"/>
              <a:t> visto,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essa</a:t>
            </a:r>
            <a:r>
              <a:rPr dirty="0"/>
              <a:t> </a:t>
            </a:r>
            <a:r>
              <a:rPr dirty="0" err="1"/>
              <a:t>stessa</a:t>
            </a:r>
            <a:r>
              <a:rPr dirty="0"/>
              <a:t> </a:t>
            </a:r>
            <a:r>
              <a:rPr dirty="0" err="1"/>
              <a:t>coinvolta</a:t>
            </a:r>
            <a:r>
              <a:rPr dirty="0"/>
              <a:t> in un </a:t>
            </a:r>
            <a:r>
              <a:rPr dirty="0" err="1"/>
              <a:t>processo</a:t>
            </a:r>
            <a:r>
              <a:rPr dirty="0"/>
              <a:t> di </a:t>
            </a:r>
            <a:r>
              <a:rPr dirty="0" err="1"/>
              <a:t>trasformazione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Abbiamo</a:t>
            </a:r>
            <a:r>
              <a:rPr dirty="0"/>
              <a:t> </a:t>
            </a:r>
            <a:r>
              <a:rPr dirty="0" err="1"/>
              <a:t>osservato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, </a:t>
            </a:r>
            <a:r>
              <a:rPr dirty="0" err="1"/>
              <a:t>all’interno</a:t>
            </a:r>
            <a:r>
              <a:rPr dirty="0"/>
              <a:t> della stanza </a:t>
            </a:r>
            <a:r>
              <a:rPr dirty="0" err="1"/>
              <a:t>d’analisi</a:t>
            </a:r>
            <a:r>
              <a:rPr dirty="0"/>
              <a:t>, non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propriamente</a:t>
            </a:r>
            <a:r>
              <a:rPr dirty="0"/>
              <a:t> </a:t>
            </a:r>
            <a:r>
              <a:rPr dirty="0" err="1"/>
              <a:t>l’analista</a:t>
            </a:r>
            <a:r>
              <a:rPr dirty="0"/>
              <a:t> a curare. </a:t>
            </a:r>
            <a:endParaRPr lang="de-DE" dirty="0"/>
          </a:p>
          <a:p>
            <a:endParaRPr lang="es-IT" dirty="0"/>
          </a:p>
          <a:p>
            <a:r>
              <a:rPr dirty="0"/>
              <a:t>Egli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piuttosto</a:t>
            </a:r>
            <a:r>
              <a:rPr dirty="0"/>
              <a:t> </a:t>
            </a:r>
            <a:r>
              <a:rPr dirty="0" err="1"/>
              <a:t>contribuire</a:t>
            </a:r>
            <a:r>
              <a:rPr dirty="0"/>
              <a:t> a </a:t>
            </a:r>
            <a:r>
              <a:rPr dirty="0" err="1"/>
              <a:t>creare</a:t>
            </a:r>
            <a:r>
              <a:rPr dirty="0"/>
              <a:t> le </a:t>
            </a:r>
            <a:r>
              <a:rPr dirty="0" err="1"/>
              <a:t>condizioni</a:t>
            </a:r>
            <a:r>
              <a:rPr dirty="0"/>
              <a:t> </a:t>
            </a:r>
            <a:r>
              <a:rPr dirty="0" err="1"/>
              <a:t>necessarie</a:t>
            </a:r>
            <a:r>
              <a:rPr dirty="0"/>
              <a:t> </a:t>
            </a:r>
            <a:r>
              <a:rPr dirty="0" err="1"/>
              <a:t>affinché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possa</a:t>
            </a:r>
            <a:r>
              <a:rPr dirty="0"/>
              <a:t> </a:t>
            </a:r>
            <a:r>
              <a:rPr dirty="0" err="1"/>
              <a:t>svolgere</a:t>
            </a:r>
            <a:r>
              <a:rPr dirty="0"/>
              <a:t> il proprio </a:t>
            </a:r>
            <a:r>
              <a:rPr dirty="0" err="1"/>
              <a:t>lavoro</a:t>
            </a:r>
            <a:r>
              <a:rPr dirty="0"/>
              <a:t>. In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prospettiva</a:t>
            </a:r>
            <a:r>
              <a:rPr dirty="0"/>
              <a:t>, </a:t>
            </a:r>
            <a:r>
              <a:rPr dirty="0" err="1"/>
              <a:t>è</a:t>
            </a:r>
            <a:r>
              <a:rPr dirty="0"/>
              <a:t> </a:t>
            </a:r>
            <a:r>
              <a:rPr dirty="0" err="1"/>
              <a:t>l’anima</a:t>
            </a:r>
            <a:r>
              <a:rPr dirty="0"/>
              <a:t> a curare. </a:t>
            </a:r>
            <a:endParaRPr lang="de-DE" dirty="0"/>
          </a:p>
          <a:p>
            <a:endParaRPr lang="es-IT" dirty="0"/>
          </a:p>
          <a:p>
            <a:r>
              <a:rPr dirty="0"/>
              <a:t>Ma come opera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dinamica</a:t>
            </a:r>
            <a:r>
              <a:rPr dirty="0"/>
              <a:t> </a:t>
            </a:r>
            <a:r>
              <a:rPr dirty="0" err="1"/>
              <a:t>sul</a:t>
            </a:r>
            <a:r>
              <a:rPr dirty="0"/>
              <a:t> piano </a:t>
            </a:r>
            <a:r>
              <a:rPr dirty="0" err="1"/>
              <a:t>collettivo</a:t>
            </a:r>
            <a:r>
              <a:rPr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Stiamo</a:t>
            </a:r>
            <a:r>
              <a:rPr dirty="0"/>
              <a:t> </a:t>
            </a:r>
            <a:r>
              <a:rPr dirty="0" err="1"/>
              <a:t>entrando</a:t>
            </a:r>
            <a:r>
              <a:rPr dirty="0"/>
              <a:t> in un mondo </a:t>
            </a:r>
            <a:r>
              <a:rPr dirty="0" err="1"/>
              <a:t>completamente</a:t>
            </a:r>
            <a:r>
              <a:rPr dirty="0"/>
              <a:t> e </a:t>
            </a:r>
            <a:r>
              <a:rPr dirty="0" err="1"/>
              <a:t>radicalmente</a:t>
            </a:r>
            <a:r>
              <a:rPr dirty="0"/>
              <a:t> nuovo. </a:t>
            </a:r>
            <a:endParaRPr lang="de-DE" dirty="0"/>
          </a:p>
          <a:p>
            <a:endParaRPr lang="es-IT" dirty="0"/>
          </a:p>
          <a:p>
            <a:r>
              <a:rPr dirty="0"/>
              <a:t>Non </a:t>
            </a:r>
            <a:r>
              <a:rPr dirty="0" err="1"/>
              <a:t>siamo</a:t>
            </a:r>
            <a:r>
              <a:rPr dirty="0"/>
              <a:t> </a:t>
            </a:r>
            <a:r>
              <a:rPr dirty="0" err="1"/>
              <a:t>ancora</a:t>
            </a:r>
            <a:r>
              <a:rPr dirty="0"/>
              <a:t> in </a:t>
            </a:r>
            <a:r>
              <a:rPr dirty="0" err="1"/>
              <a:t>grado</a:t>
            </a:r>
            <a:r>
              <a:rPr dirty="0"/>
              <a:t> di </a:t>
            </a:r>
            <a:r>
              <a:rPr dirty="0" err="1"/>
              <a:t>immaginare</a:t>
            </a:r>
            <a:r>
              <a:rPr dirty="0"/>
              <a:t> come </a:t>
            </a:r>
            <a:r>
              <a:rPr dirty="0" err="1"/>
              <a:t>sarà</a:t>
            </a:r>
            <a:r>
              <a:rPr dirty="0"/>
              <a:t> </a:t>
            </a:r>
            <a:r>
              <a:rPr dirty="0" err="1"/>
              <a:t>questo</a:t>
            </a:r>
            <a:r>
              <a:rPr dirty="0"/>
              <a:t> nuovo mondo. </a:t>
            </a:r>
            <a:endParaRPr lang="de-DE" dirty="0"/>
          </a:p>
          <a:p>
            <a:endParaRPr lang="es-IT" dirty="0"/>
          </a:p>
          <a:p>
            <a:r>
              <a:rPr dirty="0"/>
              <a:t>Ci </a:t>
            </a:r>
            <a:r>
              <a:rPr dirty="0" err="1"/>
              <a:t>troviamo</a:t>
            </a:r>
            <a:r>
              <a:rPr dirty="0"/>
              <a:t>, e </a:t>
            </a:r>
            <a:r>
              <a:rPr dirty="0" err="1"/>
              <a:t>probabilmente</a:t>
            </a:r>
            <a:r>
              <a:rPr dirty="0"/>
              <a:t> </a:t>
            </a:r>
            <a:r>
              <a:rPr dirty="0" err="1"/>
              <a:t>continueremo</a:t>
            </a:r>
            <a:r>
              <a:rPr dirty="0"/>
              <a:t> a </a:t>
            </a:r>
            <a:r>
              <a:rPr dirty="0" err="1"/>
              <a:t>trovarci</a:t>
            </a:r>
            <a:r>
              <a:rPr dirty="0"/>
              <a:t> </a:t>
            </a:r>
            <a:r>
              <a:rPr dirty="0" err="1"/>
              <a:t>ancora</a:t>
            </a:r>
            <a:r>
              <a:rPr dirty="0"/>
              <a:t> , </a:t>
            </a:r>
            <a:r>
              <a:rPr dirty="0" err="1"/>
              <a:t>soltanto</a:t>
            </a:r>
            <a:r>
              <a:rPr dirty="0"/>
              <a:t> </a:t>
            </a:r>
            <a:r>
              <a:rPr dirty="0" err="1"/>
              <a:t>nella</a:t>
            </a:r>
            <a:r>
              <a:rPr dirty="0"/>
              <a:t> </a:t>
            </a:r>
            <a:r>
              <a:rPr dirty="0" err="1"/>
              <a:t>fase</a:t>
            </a:r>
            <a:r>
              <a:rPr dirty="0"/>
              <a:t> di </a:t>
            </a:r>
            <a:r>
              <a:rPr dirty="0" err="1"/>
              <a:t>transizione</a:t>
            </a:r>
            <a:r>
              <a:rPr dirty="0"/>
              <a:t>: non </a:t>
            </a:r>
            <a:r>
              <a:rPr dirty="0" err="1"/>
              <a:t>siamo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vecchio</a:t>
            </a:r>
            <a:r>
              <a:rPr dirty="0"/>
              <a:t> mondo, ma non </a:t>
            </a:r>
            <a:r>
              <a:rPr dirty="0" err="1"/>
              <a:t>siamo</a:t>
            </a:r>
            <a:r>
              <a:rPr dirty="0"/>
              <a:t> </a:t>
            </a:r>
            <a:r>
              <a:rPr dirty="0" err="1"/>
              <a:t>ancora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nuovo.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/>
              <a:t>Como </a:t>
            </a:r>
            <a:r>
              <a:rPr lang="de-DE" dirty="0" err="1"/>
              <a:t>abbiamo</a:t>
            </a:r>
            <a:r>
              <a:rPr lang="de-DE" dirty="0"/>
              <a:t> detto prima </a:t>
            </a:r>
            <a:r>
              <a:rPr dirty="0"/>
              <a:t>Jung </a:t>
            </a:r>
            <a:r>
              <a:rPr dirty="0" err="1"/>
              <a:t>sosteneva</a:t>
            </a:r>
            <a:r>
              <a:rPr dirty="0"/>
              <a:t> la </a:t>
            </a:r>
            <a:r>
              <a:rPr dirty="0" err="1"/>
              <a:t>necessità</a:t>
            </a:r>
            <a:r>
              <a:rPr dirty="0"/>
              <a:t> di un </a:t>
            </a:r>
            <a:r>
              <a:rPr dirty="0" err="1"/>
              <a:t>approccio</a:t>
            </a:r>
            <a:r>
              <a:rPr dirty="0"/>
              <a:t> </a:t>
            </a:r>
            <a:r>
              <a:rPr dirty="0" err="1"/>
              <a:t>multidisciplinare</a:t>
            </a:r>
            <a:r>
              <a:rPr dirty="0"/>
              <a:t> alla </a:t>
            </a:r>
            <a:r>
              <a:rPr dirty="0" err="1"/>
              <a:t>comprensione</a:t>
            </a:r>
            <a:r>
              <a:rPr dirty="0"/>
              <a:t> della </a:t>
            </a:r>
            <a:r>
              <a:rPr dirty="0" err="1"/>
              <a:t>realtà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A </a:t>
            </a:r>
            <a:r>
              <a:rPr dirty="0" err="1"/>
              <a:t>mio</a:t>
            </a:r>
            <a:r>
              <a:rPr dirty="0"/>
              <a:t> </a:t>
            </a:r>
            <a:r>
              <a:rPr dirty="0" err="1"/>
              <a:t>avviso</a:t>
            </a:r>
            <a:r>
              <a:rPr dirty="0"/>
              <a:t>,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impostazione</a:t>
            </a:r>
            <a:r>
              <a:rPr dirty="0"/>
              <a:t> </a:t>
            </a:r>
            <a:r>
              <a:rPr dirty="0" err="1"/>
              <a:t>deve</a:t>
            </a:r>
            <a:r>
              <a:rPr dirty="0"/>
              <a:t> </a:t>
            </a:r>
            <a:r>
              <a:rPr dirty="0" err="1"/>
              <a:t>essere</a:t>
            </a:r>
            <a:r>
              <a:rPr dirty="0"/>
              <a:t> </a:t>
            </a:r>
            <a:r>
              <a:rPr dirty="0" err="1"/>
              <a:t>mantenuta</a:t>
            </a:r>
            <a:r>
              <a:rPr dirty="0"/>
              <a:t>, </a:t>
            </a:r>
            <a:r>
              <a:rPr dirty="0" err="1"/>
              <a:t>sviluppata</a:t>
            </a:r>
            <a:r>
              <a:rPr dirty="0"/>
              <a:t> e </a:t>
            </a:r>
            <a:r>
              <a:rPr dirty="0" err="1"/>
              <a:t>difesa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/>
              <a:t>La </a:t>
            </a:r>
            <a:r>
              <a:rPr dirty="0" err="1"/>
              <a:t>psicologia</a:t>
            </a:r>
            <a:r>
              <a:rPr dirty="0"/>
              <a:t> </a:t>
            </a:r>
            <a:r>
              <a:rPr dirty="0" err="1"/>
              <a:t>analitica</a:t>
            </a:r>
            <a:r>
              <a:rPr dirty="0"/>
              <a:t> non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pretendere</a:t>
            </a:r>
            <a:r>
              <a:rPr dirty="0"/>
              <a:t> di </a:t>
            </a:r>
            <a:r>
              <a:rPr dirty="0" err="1"/>
              <a:t>possedere</a:t>
            </a:r>
            <a:r>
              <a:rPr dirty="0"/>
              <a:t> da sola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strumenti</a:t>
            </a:r>
            <a:r>
              <a:rPr dirty="0"/>
              <a:t> </a:t>
            </a:r>
            <a:r>
              <a:rPr dirty="0" err="1"/>
              <a:t>necessari</a:t>
            </a:r>
            <a:r>
              <a:rPr dirty="0"/>
              <a:t> per </a:t>
            </a:r>
            <a:r>
              <a:rPr dirty="0" err="1"/>
              <a:t>comprendere</a:t>
            </a:r>
            <a:r>
              <a:rPr dirty="0"/>
              <a:t> o </a:t>
            </a:r>
            <a:r>
              <a:rPr dirty="0" err="1"/>
              <a:t>trasformare</a:t>
            </a:r>
            <a:r>
              <a:rPr dirty="0"/>
              <a:t> la </a:t>
            </a:r>
            <a:r>
              <a:rPr dirty="0" err="1"/>
              <a:t>società</a:t>
            </a:r>
            <a:r>
              <a:rPr dirty="0"/>
              <a:t>, ma </a:t>
            </a:r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entrare</a:t>
            </a:r>
            <a:r>
              <a:rPr dirty="0"/>
              <a:t> in </a:t>
            </a:r>
            <a:r>
              <a:rPr dirty="0" err="1"/>
              <a:t>dialogo</a:t>
            </a:r>
            <a:r>
              <a:rPr dirty="0"/>
              <a:t> con la </a:t>
            </a:r>
            <a:r>
              <a:rPr dirty="0" err="1"/>
              <a:t>filosofia</a:t>
            </a:r>
            <a:r>
              <a:rPr dirty="0"/>
              <a:t>, la </a:t>
            </a:r>
            <a:r>
              <a:rPr dirty="0" err="1"/>
              <a:t>sociologia</a:t>
            </a:r>
            <a:r>
              <a:rPr dirty="0"/>
              <a:t>, la </a:t>
            </a:r>
            <a:r>
              <a:rPr dirty="0" err="1"/>
              <a:t>politica</a:t>
            </a:r>
            <a:r>
              <a:rPr dirty="0"/>
              <a:t>, </a:t>
            </a:r>
            <a:r>
              <a:rPr dirty="0" err="1"/>
              <a:t>l’economia</a:t>
            </a:r>
            <a:r>
              <a:rPr dirty="0"/>
              <a:t>, le </a:t>
            </a:r>
            <a:r>
              <a:rPr dirty="0" err="1"/>
              <a:t>scienze</a:t>
            </a:r>
            <a:r>
              <a:rPr dirty="0"/>
              <a:t> </a:t>
            </a:r>
            <a:r>
              <a:rPr dirty="0" err="1"/>
              <a:t>naturali</a:t>
            </a:r>
            <a:r>
              <a:rPr dirty="0"/>
              <a:t>, </a:t>
            </a:r>
            <a:r>
              <a:rPr dirty="0" err="1"/>
              <a:t>l’arte</a:t>
            </a:r>
            <a:r>
              <a:rPr dirty="0"/>
              <a:t> e le diverse </a:t>
            </a:r>
            <a:r>
              <a:rPr dirty="0" err="1"/>
              <a:t>forme</a:t>
            </a:r>
            <a:r>
              <a:rPr dirty="0"/>
              <a:t> di </a:t>
            </a:r>
            <a:r>
              <a:rPr dirty="0" err="1"/>
              <a:t>conoscenza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Il </a:t>
            </a:r>
            <a:r>
              <a:rPr dirty="0" err="1"/>
              <a:t>contributo</a:t>
            </a:r>
            <a:r>
              <a:rPr dirty="0"/>
              <a:t> </a:t>
            </a:r>
            <a:r>
              <a:rPr dirty="0" err="1"/>
              <a:t>dell’analista</a:t>
            </a:r>
            <a:r>
              <a:rPr dirty="0"/>
              <a:t> al </a:t>
            </a:r>
            <a:r>
              <a:rPr dirty="0" err="1"/>
              <a:t>collettivo</a:t>
            </a:r>
            <a:r>
              <a:rPr dirty="0"/>
              <a:t> non </a:t>
            </a:r>
            <a:r>
              <a:rPr dirty="0" err="1"/>
              <a:t>consiste</a:t>
            </a:r>
            <a:r>
              <a:rPr dirty="0"/>
              <a:t> </a:t>
            </a:r>
            <a:r>
              <a:rPr dirty="0" err="1"/>
              <a:t>quindi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presentarsi</a:t>
            </a:r>
            <a:r>
              <a:rPr dirty="0"/>
              <a:t> come </a:t>
            </a:r>
            <a:r>
              <a:rPr dirty="0" err="1"/>
              <a:t>colui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possiede</a:t>
            </a:r>
            <a:r>
              <a:rPr dirty="0"/>
              <a:t> le </a:t>
            </a:r>
            <a:r>
              <a:rPr dirty="0" err="1"/>
              <a:t>risposte</a:t>
            </a:r>
            <a:r>
              <a:rPr dirty="0"/>
              <a:t> o le </a:t>
            </a:r>
            <a:r>
              <a:rPr dirty="0" err="1"/>
              <a:t>soluzioni</a:t>
            </a:r>
            <a:r>
              <a:rPr dirty="0"/>
              <a:t>, ma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favorire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maggiore</a:t>
            </a:r>
            <a:r>
              <a:rPr dirty="0"/>
              <a:t> </a:t>
            </a:r>
            <a:r>
              <a:rPr dirty="0" err="1"/>
              <a:t>consapevolezza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processi</a:t>
            </a:r>
            <a:r>
              <a:rPr dirty="0"/>
              <a:t> </a:t>
            </a:r>
            <a:r>
              <a:rPr dirty="0" err="1"/>
              <a:t>psichici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attraversano</a:t>
            </a:r>
            <a:r>
              <a:rPr dirty="0"/>
              <a:t>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individui</a:t>
            </a:r>
            <a:r>
              <a:rPr dirty="0"/>
              <a:t>,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gruppi</a:t>
            </a:r>
            <a:r>
              <a:rPr dirty="0"/>
              <a:t> e le </a:t>
            </a:r>
            <a:r>
              <a:rPr dirty="0" err="1"/>
              <a:t>istituzioni</a:t>
            </a:r>
            <a:r>
              <a:rPr dirty="0"/>
              <a:t>. </a:t>
            </a:r>
            <a:endParaRPr lang="de-DE" dirty="0"/>
          </a:p>
          <a:p>
            <a:endParaRPr lang="es-IT" dirty="0"/>
          </a:p>
          <a:p>
            <a:r>
              <a:rPr dirty="0" err="1"/>
              <a:t>Può</a:t>
            </a:r>
            <a:r>
              <a:rPr dirty="0"/>
              <a:t> </a:t>
            </a:r>
            <a:r>
              <a:rPr dirty="0" err="1"/>
              <a:t>consistere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custodire</a:t>
            </a:r>
            <a:r>
              <a:rPr dirty="0"/>
              <a:t> la </a:t>
            </a:r>
            <a:r>
              <a:rPr dirty="0" err="1"/>
              <a:t>complessità</a:t>
            </a:r>
            <a:r>
              <a:rPr dirty="0"/>
              <a:t>,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resistere</a:t>
            </a:r>
            <a:r>
              <a:rPr dirty="0"/>
              <a:t> alle </a:t>
            </a:r>
            <a:r>
              <a:rPr dirty="0" err="1"/>
              <a:t>semplificazioni</a:t>
            </a:r>
            <a:r>
              <a:rPr dirty="0"/>
              <a:t>,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riconoscere</a:t>
            </a:r>
            <a:r>
              <a:rPr dirty="0"/>
              <a:t> le </a:t>
            </a:r>
            <a:r>
              <a:rPr dirty="0" err="1"/>
              <a:t>proiezioni</a:t>
            </a:r>
            <a:r>
              <a:rPr dirty="0"/>
              <a:t>,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sostenere</a:t>
            </a:r>
            <a:r>
              <a:rPr dirty="0"/>
              <a:t> la </a:t>
            </a:r>
            <a:r>
              <a:rPr dirty="0" err="1"/>
              <a:t>tensione</a:t>
            </a:r>
            <a:r>
              <a:rPr dirty="0"/>
              <a:t> </a:t>
            </a:r>
            <a:r>
              <a:rPr dirty="0" err="1"/>
              <a:t>tra</a:t>
            </a:r>
            <a:r>
              <a:rPr dirty="0"/>
              <a:t> </a:t>
            </a:r>
            <a:r>
              <a:rPr dirty="0" err="1"/>
              <a:t>gli</a:t>
            </a:r>
            <a:r>
              <a:rPr dirty="0"/>
              <a:t> </a:t>
            </a:r>
            <a:r>
              <a:rPr dirty="0" err="1"/>
              <a:t>opposti</a:t>
            </a:r>
            <a:r>
              <a:rPr dirty="0"/>
              <a:t> e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contribuire</a:t>
            </a:r>
            <a:r>
              <a:rPr dirty="0"/>
              <a:t> alla </a:t>
            </a:r>
            <a:r>
              <a:rPr dirty="0" err="1"/>
              <a:t>creazione</a:t>
            </a:r>
            <a:r>
              <a:rPr dirty="0"/>
              <a:t> di </a:t>
            </a:r>
            <a:r>
              <a:rPr dirty="0" err="1"/>
              <a:t>spazi</a:t>
            </a:r>
            <a:r>
              <a:rPr dirty="0"/>
              <a:t> </a:t>
            </a:r>
            <a:r>
              <a:rPr dirty="0" err="1"/>
              <a:t>nei</a:t>
            </a:r>
            <a:r>
              <a:rPr dirty="0"/>
              <a:t> </a:t>
            </a:r>
            <a:r>
              <a:rPr dirty="0" err="1"/>
              <a:t>quali</a:t>
            </a:r>
            <a:r>
              <a:rPr dirty="0"/>
              <a:t> il nuovo </a:t>
            </a:r>
            <a:r>
              <a:rPr dirty="0" err="1"/>
              <a:t>possa</a:t>
            </a:r>
            <a:r>
              <a:rPr dirty="0"/>
              <a:t> </a:t>
            </a:r>
            <a:r>
              <a:rPr dirty="0" err="1"/>
              <a:t>emergere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dirty="0"/>
              <a:t> </a:t>
            </a:r>
            <a:r>
              <a:rPr dirty="0" err="1"/>
              <a:t>Anche</a:t>
            </a:r>
            <a:r>
              <a:rPr dirty="0"/>
              <a:t> se il nostro </a:t>
            </a:r>
            <a:r>
              <a:rPr dirty="0" err="1"/>
              <a:t>contributo</a:t>
            </a:r>
            <a:r>
              <a:rPr dirty="0"/>
              <a:t> </a:t>
            </a:r>
            <a:r>
              <a:rPr dirty="0" err="1"/>
              <a:t>sarà</a:t>
            </a:r>
            <a:r>
              <a:rPr dirty="0"/>
              <a:t> </a:t>
            </a:r>
            <a:r>
              <a:rPr dirty="0" err="1"/>
              <a:t>inevitabilmente</a:t>
            </a:r>
            <a:r>
              <a:rPr dirty="0"/>
              <a:t> </a:t>
            </a:r>
            <a:r>
              <a:rPr dirty="0" err="1"/>
              <a:t>limitato</a:t>
            </a:r>
            <a:r>
              <a:rPr dirty="0"/>
              <a:t>, </a:t>
            </a:r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restituire</a:t>
            </a:r>
            <a:r>
              <a:rPr dirty="0"/>
              <a:t> al mondo </a:t>
            </a:r>
            <a:r>
              <a:rPr dirty="0" err="1"/>
              <a:t>almeno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parte</a:t>
            </a:r>
            <a:r>
              <a:rPr dirty="0"/>
              <a:t> di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abbiamo</a:t>
            </a:r>
            <a:r>
              <a:rPr dirty="0"/>
              <a:t> </a:t>
            </a:r>
            <a:r>
              <a:rPr dirty="0" err="1"/>
              <a:t>avuto</a:t>
            </a:r>
            <a:r>
              <a:rPr dirty="0"/>
              <a:t> </a:t>
            </a:r>
            <a:r>
              <a:rPr dirty="0" err="1"/>
              <a:t>l’onore</a:t>
            </a:r>
            <a:r>
              <a:rPr dirty="0"/>
              <a:t> e il privilegio di </a:t>
            </a:r>
            <a:r>
              <a:rPr dirty="0" err="1"/>
              <a:t>ricevere</a:t>
            </a:r>
            <a:r>
              <a:rPr dirty="0"/>
              <a:t> </a:t>
            </a:r>
            <a:r>
              <a:rPr dirty="0" err="1"/>
              <a:t>attraverso</a:t>
            </a:r>
            <a:r>
              <a:rPr dirty="0"/>
              <a:t> </a:t>
            </a:r>
            <a:r>
              <a:rPr dirty="0" err="1"/>
              <a:t>questa</a:t>
            </a:r>
            <a:r>
              <a:rPr dirty="0"/>
              <a:t> </a:t>
            </a:r>
            <a:r>
              <a:rPr dirty="0" err="1"/>
              <a:t>straordinaria</a:t>
            </a:r>
            <a:r>
              <a:rPr dirty="0"/>
              <a:t> </a:t>
            </a:r>
            <a:r>
              <a:rPr dirty="0" err="1"/>
              <a:t>esperienza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chiamiamo</a:t>
            </a:r>
            <a:r>
              <a:rPr dirty="0"/>
              <a:t> vita.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Ringrazio</a:t>
            </a:r>
            <a:r>
              <a:rPr dirty="0"/>
              <a:t> per </a:t>
            </a:r>
            <a:r>
              <a:rPr dirty="0" err="1"/>
              <a:t>l’attenzione</a:t>
            </a:r>
            <a:r>
              <a:rPr dirty="0"/>
              <a:t>. </a:t>
            </a:r>
            <a:r>
              <a:rPr dirty="0" err="1"/>
              <a:t>Vorrei</a:t>
            </a:r>
            <a:r>
              <a:rPr dirty="0"/>
              <a:t> </a:t>
            </a:r>
            <a:r>
              <a:rPr dirty="0" err="1"/>
              <a:t>lasciare</a:t>
            </a:r>
            <a:r>
              <a:rPr dirty="0"/>
              <a:t> </a:t>
            </a:r>
            <a:r>
              <a:rPr dirty="0" err="1"/>
              <a:t>aperta</a:t>
            </a:r>
            <a:r>
              <a:rPr dirty="0"/>
              <a:t> la </a:t>
            </a:r>
            <a:r>
              <a:rPr dirty="0" err="1"/>
              <a:t>domanda</a:t>
            </a:r>
            <a:r>
              <a:rPr dirty="0"/>
              <a:t> centrale: come </a:t>
            </a:r>
            <a:r>
              <a:rPr dirty="0" err="1"/>
              <a:t>possiamo</a:t>
            </a:r>
            <a:r>
              <a:rPr dirty="0"/>
              <a:t> </a:t>
            </a:r>
            <a:r>
              <a:rPr dirty="0" err="1"/>
              <a:t>riconoscere</a:t>
            </a:r>
            <a:r>
              <a:rPr dirty="0"/>
              <a:t> e </a:t>
            </a:r>
            <a:r>
              <a:rPr dirty="0" err="1"/>
              <a:t>contenere</a:t>
            </a:r>
            <a:r>
              <a:rPr dirty="0"/>
              <a:t> </a:t>
            </a:r>
            <a:r>
              <a:rPr dirty="0" err="1"/>
              <a:t>conflitto</a:t>
            </a:r>
            <a:r>
              <a:rPr dirty="0"/>
              <a:t> e </a:t>
            </a:r>
            <a:r>
              <a:rPr dirty="0" err="1"/>
              <a:t>violenza</a:t>
            </a:r>
            <a:r>
              <a:rPr dirty="0"/>
              <a:t> senza </a:t>
            </a:r>
            <a:r>
              <a:rPr dirty="0" err="1"/>
              <a:t>negarli</a:t>
            </a:r>
            <a:r>
              <a:rPr dirty="0"/>
              <a:t>, né </a:t>
            </a:r>
            <a:r>
              <a:rPr dirty="0" err="1"/>
              <a:t>nel</a:t>
            </a:r>
            <a:r>
              <a:rPr dirty="0"/>
              <a:t> </a:t>
            </a:r>
            <a:r>
              <a:rPr dirty="0" err="1"/>
              <a:t>collettivo</a:t>
            </a:r>
            <a:r>
              <a:rPr dirty="0"/>
              <a:t> né </a:t>
            </a:r>
            <a:r>
              <a:rPr dirty="0" err="1"/>
              <a:t>nella</a:t>
            </a:r>
            <a:r>
              <a:rPr dirty="0"/>
              <a:t> stanza di </a:t>
            </a:r>
            <a:r>
              <a:rPr dirty="0" err="1"/>
              <a:t>analisi</a:t>
            </a:r>
            <a:r>
              <a:rPr dirty="0"/>
              <a:t>, </a:t>
            </a:r>
            <a:r>
              <a:rPr dirty="0" err="1"/>
              <a:t>mantenendo</a:t>
            </a:r>
            <a:r>
              <a:rPr dirty="0"/>
              <a:t> uno </a:t>
            </a:r>
            <a:r>
              <a:rPr dirty="0" err="1"/>
              <a:t>spazio</a:t>
            </a:r>
            <a:r>
              <a:rPr dirty="0"/>
              <a:t> </a:t>
            </a:r>
            <a:r>
              <a:rPr dirty="0" err="1"/>
              <a:t>nel</a:t>
            </a:r>
            <a:r>
              <a:rPr dirty="0"/>
              <a:t> quale </a:t>
            </a:r>
            <a:r>
              <a:rPr dirty="0" err="1"/>
              <a:t>l’anima</a:t>
            </a:r>
            <a:r>
              <a:rPr dirty="0"/>
              <a:t> </a:t>
            </a:r>
            <a:r>
              <a:rPr dirty="0" err="1"/>
              <a:t>possa</a:t>
            </a:r>
            <a:r>
              <a:rPr dirty="0"/>
              <a:t> </a:t>
            </a:r>
            <a:r>
              <a:rPr dirty="0" err="1"/>
              <a:t>trasformare</a:t>
            </a:r>
            <a:r>
              <a:rPr dirty="0"/>
              <a:t> </a:t>
            </a:r>
            <a:r>
              <a:rPr dirty="0" err="1"/>
              <a:t>ciò</a:t>
            </a:r>
            <a:r>
              <a:rPr dirty="0"/>
              <a:t> </a:t>
            </a:r>
            <a:r>
              <a:rPr dirty="0" err="1"/>
              <a:t>che</a:t>
            </a:r>
            <a:r>
              <a:rPr dirty="0"/>
              <a:t> </a:t>
            </a:r>
            <a:r>
              <a:rPr dirty="0" err="1"/>
              <a:t>inizialmente</a:t>
            </a:r>
            <a:r>
              <a:rPr dirty="0"/>
              <a:t> </a:t>
            </a:r>
            <a:r>
              <a:rPr dirty="0" err="1"/>
              <a:t>appare</a:t>
            </a:r>
            <a:r>
              <a:rPr dirty="0"/>
              <a:t> </a:t>
            </a:r>
            <a:r>
              <a:rPr dirty="0" err="1"/>
              <a:t>soltanto</a:t>
            </a:r>
            <a:r>
              <a:rPr dirty="0"/>
              <a:t> </a:t>
            </a:r>
            <a:r>
              <a:rPr dirty="0" err="1"/>
              <a:t>distruttivo</a:t>
            </a:r>
            <a:r>
              <a:rPr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ferro arrugginito. Ossidazione fatale dei metalli. Primo piano ruggine. Il metallo è arrugginito. Ruggine corrosiva. Perforazioni arrugginite ripetutamente esposte. Può essere utilizzato come mappa di base. Texture arrugginita come sfondo per il panorama">
            <a:extLst>
              <a:ext uri="{FF2B5EF4-FFF2-40B4-BE49-F238E27FC236}">
                <a16:creationId xmlns:a16="http://schemas.microsoft.com/office/drawing/2014/main" id="{D5CBB89B-D674-C0B1-0F2D-99DD87D5B7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041" b="15959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A2ACEB3-FAB6-E527-9C68-CE697E7A1C29}"/>
              </a:ext>
            </a:extLst>
          </p:cNvPr>
          <p:cNvSpPr txBox="1"/>
          <p:nvPr/>
        </p:nvSpPr>
        <p:spPr>
          <a:xfrm>
            <a:off x="1097280" y="325550"/>
            <a:ext cx="10058400" cy="35747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400" b="1">
                <a:solidFill>
                  <a:srgbClr val="262626"/>
                </a:solidFill>
                <a:latin typeface="Aptos Display"/>
              </a:defRPr>
            </a:pPr>
            <a:r>
              <a:rPr lang="en-US" sz="5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Guerra, conflitto e violenza</a:t>
            </a:r>
          </a:p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 sz="3000">
                <a:solidFill>
                  <a:srgbClr val="6F2D34"/>
                </a:solidFill>
                <a:latin typeface="Aptos Display"/>
              </a:defRPr>
            </a:pPr>
            <a:r>
              <a:rPr lang="en-US" sz="5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dentro e fuori la stanza di analisi</a:t>
            </a:r>
          </a:p>
        </p:txBody>
      </p:sp>
    </p:spTree>
    <p:extLst>
      <p:ext uri="{BB962C8B-B14F-4D97-AF65-F5344CB8AC3E}">
        <p14:creationId xmlns:p14="http://schemas.microsoft.com/office/powerpoint/2010/main" val="2285374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3"/>
          <a:srcRect t="1865" r="1" b="1"/>
          <a:stretch>
            <a:fillRect/>
          </a:stretch>
        </p:blipFill>
        <p:spPr>
          <a:xfrm>
            <a:off x="196850" y="173518"/>
            <a:ext cx="11798300" cy="65127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9_right_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0"/>
            <a:ext cx="60194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548640"/>
            <a:ext cx="5166360" cy="1325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 dirty="0" err="1">
                <a:solidFill>
                  <a:srgbClr val="000000"/>
                </a:solidFill>
                <a:latin typeface="Aptos Display"/>
              </a:rPr>
              <a:t>Aggressività</a:t>
            </a:r>
            <a:r>
              <a:rPr sz="3000" b="1" dirty="0">
                <a:solidFill>
                  <a:srgbClr val="000000"/>
                </a:solidFill>
                <a:latin typeface="Aptos Display"/>
              </a:rPr>
              <a:t> e </a:t>
            </a:r>
            <a:r>
              <a:rPr sz="3000" b="1">
                <a:solidFill>
                  <a:srgbClr val="000000"/>
                </a:solidFill>
                <a:latin typeface="Aptos Display"/>
              </a:rPr>
              <a:t>capitalismo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788920"/>
            <a:ext cx="4892040" cy="1920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dirty="0">
                <a:solidFill>
                  <a:srgbClr val="000000"/>
                </a:solidFill>
                <a:latin typeface="Aptos"/>
              </a:rPr>
              <a:t>Nel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capitalismo</a:t>
            </a:r>
            <a:r>
              <a:rPr sz="2200" dirty="0">
                <a:solidFill>
                  <a:srgbClr val="000000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l’aggressività</a:t>
            </a:r>
            <a:r>
              <a:rPr sz="2200" dirty="0">
                <a:solidFill>
                  <a:srgbClr val="000000"/>
                </a:solidFill>
                <a:latin typeface="Aptos"/>
              </a:rPr>
              <a:t> degli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individui</a:t>
            </a:r>
            <a:r>
              <a:rPr sz="2200" dirty="0">
                <a:solidFill>
                  <a:srgbClr val="000000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può</a:t>
            </a:r>
            <a:r>
              <a:rPr sz="2200" dirty="0">
                <a:solidFill>
                  <a:srgbClr val="000000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essere</a:t>
            </a:r>
            <a:r>
              <a:rPr sz="2200" dirty="0">
                <a:solidFill>
                  <a:srgbClr val="000000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espressa</a:t>
            </a:r>
            <a:r>
              <a:rPr sz="2200" dirty="0">
                <a:solidFill>
                  <a:srgbClr val="000000"/>
                </a:solidFill>
                <a:latin typeface="Aptos"/>
              </a:rPr>
              <a:t> al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servizio</a:t>
            </a:r>
            <a:r>
              <a:rPr sz="2200" dirty="0">
                <a:solidFill>
                  <a:srgbClr val="000000"/>
                </a:solidFill>
                <a:latin typeface="Aptos"/>
              </a:rPr>
              <a:t> del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processo</a:t>
            </a:r>
            <a:r>
              <a:rPr sz="2200" dirty="0">
                <a:solidFill>
                  <a:srgbClr val="000000"/>
                </a:solidFill>
                <a:latin typeface="Aptos"/>
              </a:rPr>
              <a:t> di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concentrazione</a:t>
            </a:r>
            <a:r>
              <a:rPr sz="2200" dirty="0">
                <a:solidFill>
                  <a:srgbClr val="000000"/>
                </a:solidFill>
                <a:latin typeface="Aptos"/>
              </a:rPr>
              <a:t> del </a:t>
            </a:r>
            <a:r>
              <a:rPr sz="2200" dirty="0" err="1">
                <a:solidFill>
                  <a:srgbClr val="000000"/>
                </a:solidFill>
                <a:latin typeface="Aptos"/>
              </a:rPr>
              <a:t>potere</a:t>
            </a:r>
            <a:r>
              <a:rPr sz="2200" dirty="0">
                <a:solidFill>
                  <a:srgbClr val="000000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FC3D1C-7E46-F1DD-E184-E5E665E11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5334000" cy="170824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s-IT" sz="3700"/>
              <a:t>Le conseguenze psicopolitiche del tardo capitalismo </a:t>
            </a:r>
            <a:endParaRPr lang="en-US" sz="3700"/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3F7C6C5E-87F1-59CC-4419-5B33A79CA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4" y="2470245"/>
            <a:ext cx="5334006" cy="3769835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it-IT" sz="1700" noProof="0" dirty="0"/>
              <a:t>Il neoliberismo non ha trasformato soltanto i sistemi economici e il mondo del lavoro, ma ha  profondamente modificato la struttura stessa della soggettività. </a:t>
            </a:r>
          </a:p>
          <a:p>
            <a:pPr marL="0" indent="0">
              <a:lnSpc>
                <a:spcPct val="90000"/>
              </a:lnSpc>
              <a:buNone/>
            </a:pPr>
            <a:endParaRPr lang="it-IT" sz="1700" noProof="0" dirty="0"/>
          </a:p>
          <a:p>
            <a:pPr marL="0" indent="0">
              <a:lnSpc>
                <a:spcPct val="90000"/>
              </a:lnSpc>
              <a:buNone/>
            </a:pPr>
            <a:r>
              <a:rPr lang="it-IT" sz="1700" noProof="0" dirty="0"/>
              <a:t>In un mondo dominato dalla finanza, dai flussi di dati e dalla governance algoritmica, l’immaginazione umana è stata sottratta. </a:t>
            </a:r>
          </a:p>
          <a:p>
            <a:pPr marL="0" indent="0">
              <a:lnSpc>
                <a:spcPct val="90000"/>
              </a:lnSpc>
              <a:buNone/>
            </a:pPr>
            <a:endParaRPr lang="it-IT" sz="1700" noProof="0" dirty="0"/>
          </a:p>
          <a:p>
            <a:pPr marL="0" indent="0">
              <a:lnSpc>
                <a:spcPct val="90000"/>
              </a:lnSpc>
              <a:buNone/>
            </a:pPr>
            <a:r>
              <a:rPr lang="it-IT" sz="1700" noProof="0" dirty="0"/>
              <a:t>Il risultato è un profondo esaurimento affettivo: una condizione nella quale le energie emotive e psichiche si consumano, rendendo gli individui incapaci di desiderare, di organizzarsi e persino di prendersi cura.</a:t>
            </a:r>
          </a:p>
          <a:p>
            <a:pPr marL="0" indent="0">
              <a:lnSpc>
                <a:spcPct val="90000"/>
              </a:lnSpc>
              <a:buNone/>
            </a:pPr>
            <a:endParaRPr lang="es-IT" sz="1700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0D05C9B4-B5C9-2D4D-23C9-CEE72646F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81800" y="-1"/>
            <a:ext cx="5410200" cy="6858001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266700" dist="215900" dir="858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homem na camiseta preta e calças pretas segurando o fogo">
            <a:extLst>
              <a:ext uri="{FF2B5EF4-FFF2-40B4-BE49-F238E27FC236}">
                <a16:creationId xmlns:a16="http://schemas.microsoft.com/office/drawing/2014/main" id="{6161C922-CA05-A0AF-1F5D-4565372785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40" r="3" b="3206"/>
          <a:stretch>
            <a:fillRect/>
          </a:stretch>
        </p:blipFill>
        <p:spPr bwMode="auto">
          <a:xfrm>
            <a:off x="7607878" y="1339293"/>
            <a:ext cx="3758045" cy="417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152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3" name="Rectangle 3082">
            <a:extLst>
              <a:ext uri="{FF2B5EF4-FFF2-40B4-BE49-F238E27FC236}">
                <a16:creationId xmlns:a16="http://schemas.microsoft.com/office/drawing/2014/main" id="{B250C39F-3F6C-4D53-86D2-7BC6B2FF6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4" name="Picture 2" descr="uma árvore solitária no meio de um campo nevoeiro">
            <a:extLst>
              <a:ext uri="{FF2B5EF4-FFF2-40B4-BE49-F238E27FC236}">
                <a16:creationId xmlns:a16="http://schemas.microsoft.com/office/drawing/2014/main" id="{665DBEF8-B5A7-1B37-679E-C44305B98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25" b="27728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5" name="Rectangle 3084">
            <a:extLst>
              <a:ext uri="{FF2B5EF4-FFF2-40B4-BE49-F238E27FC236}">
                <a16:creationId xmlns:a16="http://schemas.microsoft.com/office/drawing/2014/main" id="{70A48D59-8581-41F7-B529-F4617FE07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6000">
                <a:schemeClr val="tx1">
                  <a:lumMod val="95000"/>
                  <a:lumOff val="5000"/>
                </a:schemeClr>
              </a:gs>
              <a:gs pos="90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6B76F0B-66FD-98A5-86F8-0ECB2B403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899" y="910431"/>
            <a:ext cx="7269079" cy="870243"/>
          </a:xfrm>
        </p:spPr>
        <p:txBody>
          <a:bodyPr anchor="b">
            <a:normAutofit/>
          </a:bodyPr>
          <a:lstStyle/>
          <a:p>
            <a:r>
              <a:rPr lang="es-IT" dirty="0">
                <a:solidFill>
                  <a:schemeClr val="bg1"/>
                </a:solidFill>
              </a:rPr>
              <a:t>La perdita di significato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3EC85AE7-65B0-10E2-BB15-749E96D4C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899" y="2492080"/>
            <a:ext cx="8467363" cy="301584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GB" sz="2000" dirty="0" err="1">
                <a:solidFill>
                  <a:schemeClr val="bg1"/>
                </a:solidFill>
              </a:rPr>
              <a:t>Questo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esaurimento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affettivo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è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aggravato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dall’intensificazione</a:t>
            </a:r>
            <a:r>
              <a:rPr lang="en-GB" sz="2000" dirty="0">
                <a:solidFill>
                  <a:schemeClr val="bg1"/>
                </a:solidFill>
              </a:rPr>
              <a:t> della </a:t>
            </a:r>
            <a:r>
              <a:rPr lang="en-GB" sz="2000" dirty="0" err="1">
                <a:solidFill>
                  <a:schemeClr val="bg1"/>
                </a:solidFill>
              </a:rPr>
              <a:t>velocità</a:t>
            </a:r>
            <a:r>
              <a:rPr lang="en-GB" sz="2000" dirty="0">
                <a:solidFill>
                  <a:schemeClr val="bg1"/>
                </a:solidFill>
              </a:rPr>
              <a:t> e della </a:t>
            </a:r>
            <a:r>
              <a:rPr lang="en-GB" sz="2000" dirty="0" err="1">
                <a:solidFill>
                  <a:schemeClr val="bg1"/>
                </a:solidFill>
              </a:rPr>
              <a:t>produttività</a:t>
            </a:r>
            <a:r>
              <a:rPr lang="en-GB" sz="2000" dirty="0">
                <a:solidFill>
                  <a:schemeClr val="bg1"/>
                </a:solidFill>
              </a:rPr>
              <a:t>. Il </a:t>
            </a:r>
            <a:r>
              <a:rPr lang="en-GB" sz="2000" dirty="0" err="1">
                <a:solidFill>
                  <a:schemeClr val="bg1"/>
                </a:solidFill>
              </a:rPr>
              <a:t>capitalismo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digitale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esige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una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disponibilità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costante</a:t>
            </a:r>
            <a:r>
              <a:rPr lang="en-GB" sz="2000" dirty="0">
                <a:solidFill>
                  <a:schemeClr val="bg1"/>
                </a:solidFill>
              </a:rPr>
              <a:t> — e-mail, </a:t>
            </a:r>
            <a:r>
              <a:rPr lang="en-GB" sz="2000" dirty="0" err="1">
                <a:solidFill>
                  <a:schemeClr val="bg1"/>
                </a:solidFill>
              </a:rPr>
              <a:t>notifiche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scadenze</a:t>
            </a:r>
            <a:r>
              <a:rPr lang="en-GB" sz="2000" dirty="0">
                <a:solidFill>
                  <a:schemeClr val="bg1"/>
                </a:solidFill>
              </a:rPr>
              <a:t> — </a:t>
            </a:r>
            <a:r>
              <a:rPr lang="en-GB" sz="2000" dirty="0" err="1">
                <a:solidFill>
                  <a:schemeClr val="bg1"/>
                </a:solidFill>
              </a:rPr>
              <a:t>creando</a:t>
            </a:r>
            <a:r>
              <a:rPr lang="en-GB" sz="2000" dirty="0">
                <a:solidFill>
                  <a:schemeClr val="bg1"/>
                </a:solidFill>
              </a:rPr>
              <a:t> uno </a:t>
            </a:r>
            <a:r>
              <a:rPr lang="en-GB" sz="2000" dirty="0" err="1">
                <a:solidFill>
                  <a:schemeClr val="bg1"/>
                </a:solidFill>
              </a:rPr>
              <a:t>stato</a:t>
            </a:r>
            <a:r>
              <a:rPr lang="en-GB" sz="2000" dirty="0">
                <a:solidFill>
                  <a:schemeClr val="bg1"/>
                </a:solidFill>
              </a:rPr>
              <a:t> di </a:t>
            </a:r>
            <a:r>
              <a:rPr lang="en-GB" sz="2000" dirty="0" err="1">
                <a:solidFill>
                  <a:schemeClr val="bg1"/>
                </a:solidFill>
              </a:rPr>
              <a:t>mobilitazione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cognitiva</a:t>
            </a:r>
            <a:r>
              <a:rPr lang="en-GB" sz="2000" dirty="0">
                <a:solidFill>
                  <a:schemeClr val="bg1"/>
                </a:solidFill>
              </a:rPr>
              <a:t> ed </a:t>
            </a:r>
            <a:r>
              <a:rPr lang="en-GB" sz="2000" dirty="0" err="1">
                <a:solidFill>
                  <a:schemeClr val="bg1"/>
                </a:solidFill>
              </a:rPr>
              <a:t>emotiva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permanente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  <a:endParaRPr lang="es-IT" sz="20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000" dirty="0">
                <a:solidFill>
                  <a:schemeClr val="bg1"/>
                </a:solidFill>
              </a:rPr>
              <a:t>Questa </a:t>
            </a:r>
            <a:r>
              <a:rPr lang="en-GB" sz="2000" dirty="0" err="1">
                <a:solidFill>
                  <a:schemeClr val="bg1"/>
                </a:solidFill>
              </a:rPr>
              <a:t>mobilitazione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è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priva</a:t>
            </a:r>
            <a:r>
              <a:rPr lang="en-GB" sz="2000" dirty="0">
                <a:solidFill>
                  <a:schemeClr val="bg1"/>
                </a:solidFill>
              </a:rPr>
              <a:t> di </a:t>
            </a:r>
            <a:r>
              <a:rPr lang="en-GB" sz="2000" dirty="0" err="1">
                <a:solidFill>
                  <a:schemeClr val="bg1"/>
                </a:solidFill>
              </a:rPr>
              <a:t>significato</a:t>
            </a:r>
            <a:r>
              <a:rPr lang="en-GB" sz="2000" dirty="0">
                <a:solidFill>
                  <a:schemeClr val="bg1"/>
                </a:solidFill>
              </a:rPr>
              <a:t>: non </a:t>
            </a:r>
            <a:r>
              <a:rPr lang="en-GB" sz="2000" dirty="0" err="1">
                <a:solidFill>
                  <a:schemeClr val="bg1"/>
                </a:solidFill>
              </a:rPr>
              <a:t>è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orientata</a:t>
            </a:r>
            <a:r>
              <a:rPr lang="en-GB" sz="2000" dirty="0">
                <a:solidFill>
                  <a:schemeClr val="bg1"/>
                </a:solidFill>
              </a:rPr>
              <a:t> alla </a:t>
            </a:r>
            <a:r>
              <a:rPr lang="en-GB" sz="2000" dirty="0" err="1">
                <a:solidFill>
                  <a:schemeClr val="bg1"/>
                </a:solidFill>
              </a:rPr>
              <a:t>trasformazione</a:t>
            </a:r>
            <a:r>
              <a:rPr lang="en-GB" sz="2000" dirty="0">
                <a:solidFill>
                  <a:schemeClr val="bg1"/>
                </a:solidFill>
              </a:rPr>
              <a:t>, ma a </a:t>
            </a:r>
            <a:r>
              <a:rPr lang="en-GB" sz="2000" dirty="0" err="1">
                <a:solidFill>
                  <a:schemeClr val="bg1"/>
                </a:solidFill>
              </a:rPr>
              <a:t>una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circolazione</a:t>
            </a:r>
            <a:r>
              <a:rPr lang="en-GB" sz="2000" dirty="0">
                <a:solidFill>
                  <a:schemeClr val="bg1"/>
                </a:solidFill>
              </a:rPr>
              <a:t> senza fine.</a:t>
            </a:r>
            <a:endParaRPr lang="es-IT" sz="20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GB" sz="2000" dirty="0">
              <a:solidFill>
                <a:schemeClr val="bg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GB" sz="2000" dirty="0">
                <a:solidFill>
                  <a:schemeClr val="bg1"/>
                </a:solidFill>
              </a:rPr>
              <a:t>Il </a:t>
            </a:r>
            <a:r>
              <a:rPr lang="en-GB" sz="2000" dirty="0" err="1">
                <a:solidFill>
                  <a:schemeClr val="bg1"/>
                </a:solidFill>
              </a:rPr>
              <a:t>soggetto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è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sopraffatto</a:t>
            </a:r>
            <a:r>
              <a:rPr lang="en-GB" sz="2000" dirty="0">
                <a:solidFill>
                  <a:schemeClr val="bg1"/>
                </a:solidFill>
              </a:rPr>
              <a:t> ma </a:t>
            </a:r>
            <a:r>
              <a:rPr lang="en-GB" sz="2000" dirty="0" err="1">
                <a:solidFill>
                  <a:schemeClr val="bg1"/>
                </a:solidFill>
              </a:rPr>
              <a:t>sospeso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attivo</a:t>
            </a:r>
            <a:r>
              <a:rPr lang="en-GB" sz="2000" dirty="0">
                <a:solidFill>
                  <a:schemeClr val="bg1"/>
                </a:solidFill>
              </a:rPr>
              <a:t> ma </a:t>
            </a:r>
            <a:r>
              <a:rPr lang="en-GB" sz="2000" dirty="0" err="1">
                <a:solidFill>
                  <a:schemeClr val="bg1"/>
                </a:solidFill>
              </a:rPr>
              <a:t>sottomesso</a:t>
            </a:r>
            <a:r>
              <a:rPr lang="en-GB" sz="2000" dirty="0">
                <a:solidFill>
                  <a:schemeClr val="bg1"/>
                </a:solidFill>
              </a:rPr>
              <a:t>. Una </a:t>
            </a:r>
            <a:r>
              <a:rPr lang="en-GB" sz="2000" dirty="0" err="1">
                <a:solidFill>
                  <a:schemeClr val="bg1"/>
                </a:solidFill>
              </a:rPr>
              <a:t>condizione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che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richiama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ciò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che</a:t>
            </a:r>
            <a:r>
              <a:rPr lang="en-GB" sz="2000" dirty="0">
                <a:solidFill>
                  <a:schemeClr val="bg1"/>
                </a:solidFill>
              </a:rPr>
              <a:t> Jung </a:t>
            </a:r>
            <a:r>
              <a:rPr lang="en-GB" sz="2000" dirty="0" err="1">
                <a:solidFill>
                  <a:schemeClr val="bg1"/>
                </a:solidFill>
              </a:rPr>
              <a:t>descriveva</a:t>
            </a:r>
            <a:r>
              <a:rPr lang="en-GB" sz="2000" dirty="0">
                <a:solidFill>
                  <a:schemeClr val="bg1"/>
                </a:solidFill>
              </a:rPr>
              <a:t> come </a:t>
            </a:r>
            <a:r>
              <a:rPr lang="en-GB" sz="2000" dirty="0" err="1">
                <a:solidFill>
                  <a:schemeClr val="bg1"/>
                </a:solidFill>
              </a:rPr>
              <a:t>inflazione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psichica</a:t>
            </a:r>
            <a:r>
              <a:rPr lang="en-GB" sz="2000" dirty="0">
                <a:solidFill>
                  <a:schemeClr val="bg1"/>
                </a:solidFill>
              </a:rPr>
              <a:t> o </a:t>
            </a:r>
            <a:r>
              <a:rPr lang="en-GB" sz="2000" dirty="0" err="1">
                <a:solidFill>
                  <a:schemeClr val="bg1"/>
                </a:solidFill>
              </a:rPr>
              <a:t>dissociazione</a:t>
            </a:r>
            <a:r>
              <a:rPr lang="en-GB" sz="2000" dirty="0">
                <a:solidFill>
                  <a:schemeClr val="bg1"/>
                </a:solidFill>
              </a:rPr>
              <a:t>, </a:t>
            </a:r>
            <a:r>
              <a:rPr lang="en-GB" sz="2000" dirty="0" err="1">
                <a:solidFill>
                  <a:schemeClr val="bg1"/>
                </a:solidFill>
              </a:rPr>
              <a:t>nella</a:t>
            </a:r>
            <a:r>
              <a:rPr lang="en-GB" sz="2000" dirty="0">
                <a:solidFill>
                  <a:schemeClr val="bg1"/>
                </a:solidFill>
              </a:rPr>
              <a:t> quale </a:t>
            </a:r>
            <a:r>
              <a:rPr lang="en-GB" sz="2000" dirty="0" err="1">
                <a:solidFill>
                  <a:schemeClr val="bg1"/>
                </a:solidFill>
              </a:rPr>
              <a:t>l’attività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dell’Io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diventa</a:t>
            </a:r>
            <a:r>
              <a:rPr lang="en-GB" sz="2000" dirty="0">
                <a:solidFill>
                  <a:schemeClr val="bg1"/>
                </a:solidFill>
              </a:rPr>
              <a:t> quasi </a:t>
            </a:r>
            <a:r>
              <a:rPr lang="en-GB" sz="2000" dirty="0" err="1">
                <a:solidFill>
                  <a:schemeClr val="bg1"/>
                </a:solidFill>
              </a:rPr>
              <a:t>maniacale</a:t>
            </a:r>
            <a:r>
              <a:rPr lang="en-GB" sz="2000" dirty="0">
                <a:solidFill>
                  <a:schemeClr val="bg1"/>
                </a:solidFill>
              </a:rPr>
              <a:t> e </a:t>
            </a:r>
            <a:r>
              <a:rPr lang="en-GB" sz="2000" dirty="0" err="1">
                <a:solidFill>
                  <a:schemeClr val="bg1"/>
                </a:solidFill>
              </a:rPr>
              <a:t>si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separa</a:t>
            </a:r>
            <a:r>
              <a:rPr lang="en-GB" sz="2000" dirty="0">
                <a:solidFill>
                  <a:schemeClr val="bg1"/>
                </a:solidFill>
              </a:rPr>
              <a:t> da </a:t>
            </a:r>
            <a:r>
              <a:rPr lang="en-GB" sz="2000" dirty="0" err="1">
                <a:solidFill>
                  <a:schemeClr val="bg1"/>
                </a:solidFill>
              </a:rPr>
              <a:t>una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più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profonda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integrazione</a:t>
            </a:r>
            <a:r>
              <a:rPr lang="en-GB" sz="2000" dirty="0">
                <a:solidFill>
                  <a:schemeClr val="bg1"/>
                </a:solidFill>
              </a:rPr>
              <a:t> </a:t>
            </a:r>
            <a:r>
              <a:rPr lang="en-GB" sz="2000" dirty="0" err="1">
                <a:solidFill>
                  <a:schemeClr val="bg1"/>
                </a:solidFill>
              </a:rPr>
              <a:t>simbolica</a:t>
            </a:r>
            <a:r>
              <a:rPr lang="en-GB" sz="2000" dirty="0">
                <a:solidFill>
                  <a:schemeClr val="bg1"/>
                </a:solidFill>
              </a:rPr>
              <a:t>.</a:t>
            </a:r>
            <a:endParaRPr lang="es-IT" sz="20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087" name="Rectangle 3086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03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5" name="Rectangle 1034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um homem parado em frente a uma pilha de escombros">
            <a:extLst>
              <a:ext uri="{FF2B5EF4-FFF2-40B4-BE49-F238E27FC236}">
                <a16:creationId xmlns:a16="http://schemas.microsoft.com/office/drawing/2014/main" id="{6A17C224-FAC9-DECB-8B4C-3EBF7670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4"/>
          <a:stretch>
            <a:fillRect/>
          </a:stretch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AA06CDF-9777-969E-4FD0-C4A1BFB3D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195"/>
            <a:ext cx="10165218" cy="2806506"/>
          </a:xfrm>
        </p:spPr>
        <p:txBody>
          <a:bodyPr anchor="b">
            <a:normAutofit/>
          </a:bodyPr>
          <a:lstStyle/>
          <a:p>
            <a:r>
              <a:rPr lang="it-IT" sz="4000" noProof="0" dirty="0">
                <a:solidFill>
                  <a:srgbClr val="FFFFFF"/>
                </a:solidFill>
              </a:rPr>
              <a:t>La violenza come norma </a:t>
            </a:r>
          </a:p>
        </p:txBody>
      </p:sp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58DE442D-BD8B-F690-AEA9-398B79E6C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6300"/>
            <a:ext cx="10165218" cy="25884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rgbClr val="FFFFFF"/>
                </a:solidFill>
              </a:rPr>
              <a:t> </a:t>
            </a:r>
            <a:endParaRPr lang="es-IT" sz="200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2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51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58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homem na camisa preta sentado na cadeira">
            <a:extLst>
              <a:ext uri="{FF2B5EF4-FFF2-40B4-BE49-F238E27FC236}">
                <a16:creationId xmlns:a16="http://schemas.microsoft.com/office/drawing/2014/main" id="{EDED8C1A-52F6-E7F4-8330-77F41F6BA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44"/>
          <a:stretch>
            <a:fillRect/>
          </a:stretch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BBD039D-A682-5DDC-3B00-960CEBF2E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195"/>
            <a:ext cx="10165218" cy="280650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err="1">
                <a:solidFill>
                  <a:srgbClr val="FFFFFF"/>
                </a:solidFill>
              </a:rPr>
              <a:t>Depressione</a:t>
            </a:r>
            <a:endParaRPr lang="en-US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0020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5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Uma foto em preto e branco de um posto de gasolina à noite">
            <a:extLst>
              <a:ext uri="{FF2B5EF4-FFF2-40B4-BE49-F238E27FC236}">
                <a16:creationId xmlns:a16="http://schemas.microsoft.com/office/drawing/2014/main" id="{AE3C593B-929D-CDE5-3146-A7F9F4CD7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61" b="11426"/>
          <a:stretch>
            <a:fillRect/>
          </a:stretch>
        </p:blipFill>
        <p:spPr bwMode="auto">
          <a:xfrm>
            <a:off x="-1" y="-2"/>
            <a:ext cx="5410198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117" name="Rectangle 4116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48646B-59A8-1D46-5CB5-93382C3FA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IT" sz="3400"/>
              <a:t>La perdita della vita interiore</a:t>
            </a:r>
            <a:br>
              <a:rPr lang="es-IT" sz="3400"/>
            </a:br>
            <a:endParaRPr lang="en-US" sz="3400"/>
          </a:p>
        </p:txBody>
      </p:sp>
      <p:sp>
        <p:nvSpPr>
          <p:cNvPr id="4110" name="Content Placeholder 4101">
            <a:extLst>
              <a:ext uri="{FF2B5EF4-FFF2-40B4-BE49-F238E27FC236}">
                <a16:creationId xmlns:a16="http://schemas.microsoft.com/office/drawing/2014/main" id="{26CC493D-3F37-C71D-07AA-19B77D782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370671"/>
            <a:ext cx="5247340" cy="386940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it-IT" sz="2000" noProof="0" dirty="0"/>
          </a:p>
          <a:p>
            <a:pPr marL="0" indent="0">
              <a:buNone/>
            </a:pPr>
            <a:r>
              <a:rPr lang="it-IT" sz="2000" dirty="0"/>
              <a:t>L´individuo</a:t>
            </a:r>
            <a:r>
              <a:rPr lang="it-IT" sz="2000" noProof="0" dirty="0"/>
              <a:t> non viene più costretto all’obbedienza, ma progressivamente acquietato nella passività attraverso un flusso incessante di immagini, schermi e intrattenimento.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42997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BF8414-7534-9FCE-2173-5AC7461FC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02920"/>
            <a:ext cx="10698480" cy="96012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sz="2800" b="1">
                <a:solidFill>
                  <a:srgbClr val="262626"/>
                </a:solidFill>
              </a:rPr>
              <a:t>Il corpo riconfigurato come una macchina stimolo-risposta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828800"/>
            <a:ext cx="4754880" cy="324612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400"/>
              </a:spcAft>
            </a:pPr>
            <a:r>
              <a:rPr sz="1800" b="1">
                <a:solidFill>
                  <a:srgbClr val="373737"/>
                </a:solidFill>
              </a:rPr>
              <a:t>SCHERMO
</a:t>
            </a:r>
            <a:r>
              <a:rPr sz="1500">
                <a:solidFill>
                  <a:srgbClr val="5A5A5A"/>
                </a:solidFill>
              </a:rPr>
              <a:t>luogo dominante della produzione di significato</a:t>
            </a:r>
          </a:p>
          <a:p>
            <a:pPr>
              <a:spcAft>
                <a:spcPts val="1400"/>
              </a:spcAft>
            </a:pPr>
            <a:r>
              <a:rPr sz="1800" b="1">
                <a:solidFill>
                  <a:srgbClr val="373737"/>
                </a:solidFill>
              </a:rPr>
              <a:t>STIMOLO → RISPOSTA
</a:t>
            </a:r>
            <a:r>
              <a:rPr sz="1500">
                <a:solidFill>
                  <a:srgbClr val="5A5A5A"/>
                </a:solidFill>
              </a:rPr>
              <a:t>l’attenzione viene catturata dall’esterno</a:t>
            </a:r>
          </a:p>
          <a:p>
            <a:pPr>
              <a:spcAft>
                <a:spcPts val="1400"/>
              </a:spcAft>
            </a:pPr>
            <a:r>
              <a:rPr sz="1800" b="1">
                <a:solidFill>
                  <a:srgbClr val="373737"/>
                </a:solidFill>
              </a:rPr>
              <a:t>DISCONNESSIONE DAL SÉ
</a:t>
            </a:r>
            <a:r>
              <a:rPr sz="1500">
                <a:solidFill>
                  <a:srgbClr val="5A5A5A"/>
                </a:solidFill>
              </a:rPr>
              <a:t>si riduce lo spazio per sogno, simbolo e immaginazione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0" y="1874519"/>
            <a:ext cx="4023360" cy="2331720"/>
          </a:xfrm>
          <a:prstGeom prst="roundRect">
            <a:avLst/>
          </a:prstGeom>
          <a:solidFill>
            <a:srgbClr val="242830"/>
          </a:solidFill>
          <a:ln>
            <a:solidFill>
              <a:srgbClr val="7878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600" b="1">
                <a:solidFill>
                  <a:srgbClr val="F5F5F5"/>
                </a:solidFill>
              </a:rPr>
              <a:t>IMMAGINI   •   DATI
NOTIFICHE   •   FEED
STIMOLI   •   SCHERMI</a:t>
            </a:r>
          </a:p>
        </p:txBody>
      </p:sp>
      <p:sp>
        <p:nvSpPr>
          <p:cNvPr id="5" name="Rectangle 4"/>
          <p:cNvSpPr/>
          <p:nvPr/>
        </p:nvSpPr>
        <p:spPr>
          <a:xfrm>
            <a:off x="8092440" y="4187952"/>
            <a:ext cx="640080" cy="25603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543800" y="4425696"/>
            <a:ext cx="1737360" cy="137160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726679" y="4800600"/>
            <a:ext cx="685800" cy="685800"/>
          </a:xfrm>
          <a:prstGeom prst="ellipse">
            <a:avLst/>
          </a:prstGeom>
          <a:solidFill>
            <a:srgbClr val="EBEBEB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7223760" y="5440680"/>
            <a:ext cx="1691640" cy="822960"/>
          </a:xfrm>
          <a:prstGeom prst="arc">
            <a:avLst/>
          </a:prstGeom>
          <a:noFill/>
          <a:ln w="25400"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Down Arrow 8"/>
          <p:cNvSpPr/>
          <p:nvPr/>
        </p:nvSpPr>
        <p:spPr>
          <a:xfrm>
            <a:off x="7818120" y="4434840"/>
            <a:ext cx="502920" cy="384048"/>
          </a:xfrm>
          <a:prstGeom prst="downArrow">
            <a:avLst/>
          </a:prstGeom>
          <a:solidFill>
            <a:srgbClr val="73737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5989320"/>
            <a:ext cx="10241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500" i="1">
                <a:solidFill>
                  <a:srgbClr val="464646"/>
                </a:solidFill>
              </a:rPr>
              <a:t>Se l’attenzione è continuamente catturata dall’esterno, quale spazio rimane per la vita interiore?</a:t>
            </a:r>
          </a:p>
        </p:txBody>
      </p:sp>
    </p:spTree>
    <p:extLst>
      <p:ext uri="{BB962C8B-B14F-4D97-AF65-F5344CB8AC3E}">
        <p14:creationId xmlns:p14="http://schemas.microsoft.com/office/powerpoint/2010/main" val="168336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C9BD98-6D79-3CEF-E831-CF70B5641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5334000" cy="1708246"/>
          </a:xfrm>
        </p:spPr>
        <p:txBody>
          <a:bodyPr anchor="ctr">
            <a:normAutofit fontScale="90000"/>
          </a:bodyPr>
          <a:lstStyle/>
          <a:p>
            <a:r>
              <a:rPr lang="en-US" sz="4000"/>
              <a:t>«Appiattimento simbolico»</a:t>
            </a:r>
            <a:br>
              <a:rPr lang="es-IT" sz="4000"/>
            </a:br>
            <a:endParaRPr lang="en-US" sz="4000"/>
          </a:p>
        </p:txBody>
      </p:sp>
      <p:sp>
        <p:nvSpPr>
          <p:cNvPr id="6152" name="Content Placeholder 6151">
            <a:extLst>
              <a:ext uri="{FF2B5EF4-FFF2-40B4-BE49-F238E27FC236}">
                <a16:creationId xmlns:a16="http://schemas.microsoft.com/office/drawing/2014/main" id="{B8A022F7-E456-DC9E-6455-25D76418A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4" y="2470245"/>
            <a:ext cx="5334006" cy="376983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2200" dirty="0"/>
              <a:t>A differenza delle immagini simboliche che emergono dall’inconscio e invitano all’interpretazione, le immagini dei media sono repliche: superfici prive di profondità, segni privi di riferimento.</a:t>
            </a:r>
            <a:endParaRPr lang="es-IT" sz="2200" dirty="0"/>
          </a:p>
          <a:p>
            <a:pPr marL="0" indent="0">
              <a:buNone/>
            </a:pPr>
            <a:r>
              <a:rPr lang="en-GB" sz="2200" dirty="0"/>
              <a:t>Queste immagini non evocano il mistero né attivano l’immaginazione archetipica; sono progettate per catturare l’attenzione, favorire il consumo e stimolare il rilascio di dopamina.</a:t>
            </a:r>
            <a:endParaRPr lang="es-IT" sz="2200" dirty="0"/>
          </a:p>
          <a:p>
            <a:endParaRPr lang="en-US" sz="2000" dirty="0"/>
          </a:p>
        </p:txBody>
      </p:sp>
      <p:pic>
        <p:nvPicPr>
          <p:cNvPr id="6148" name="Picture 4" descr="lâmpada de prata no fundo branco">
            <a:extLst>
              <a:ext uri="{FF2B5EF4-FFF2-40B4-BE49-F238E27FC236}">
                <a16:creationId xmlns:a16="http://schemas.microsoft.com/office/drawing/2014/main" id="{A02C930E-4E3D-7A8F-6D84-79C6FB8B8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01981" y="753692"/>
            <a:ext cx="3569838" cy="53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50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7" name="Rectangle 717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pessoas dentro do trem">
            <a:extLst>
              <a:ext uri="{FF2B5EF4-FFF2-40B4-BE49-F238E27FC236}">
                <a16:creationId xmlns:a16="http://schemas.microsoft.com/office/drawing/2014/main" id="{ABB4E8A0-33A5-C9B1-B99E-21F40DF69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Rectangle 717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49FB461-E295-F972-9B34-3E36132CF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000"/>
              <a:t>Una cultura della distrazione permanente</a:t>
            </a:r>
          </a:p>
        </p:txBody>
      </p:sp>
    </p:spTree>
    <p:extLst>
      <p:ext uri="{BB962C8B-B14F-4D97-AF65-F5344CB8AC3E}">
        <p14:creationId xmlns:p14="http://schemas.microsoft.com/office/powerpoint/2010/main" val="1128158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EFF79-6B79-C1ED-07D0-44501B30F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anchor="ctr">
            <a:normAutofit/>
          </a:bodyPr>
          <a:lstStyle/>
          <a:p>
            <a:r>
              <a:rPr lang="es-IT" sz="2200" dirty="0"/>
              <a:t>I limiti della psicologia analitica nell’interpretazione della crisi contemporanea</a:t>
            </a:r>
            <a:br>
              <a:rPr lang="es-IT" sz="2200" dirty="0"/>
            </a:br>
            <a:endParaRPr lang="en-US" sz="2200" dirty="0"/>
          </a:p>
        </p:txBody>
      </p:sp>
      <p:pic>
        <p:nvPicPr>
          <p:cNvPr id="3074" name="Picture 2" descr="homem segurando luz andando dentro do túnel">
            <a:extLst>
              <a:ext uri="{FF2B5EF4-FFF2-40B4-BE49-F238E27FC236}">
                <a16:creationId xmlns:a16="http://schemas.microsoft.com/office/drawing/2014/main" id="{C997374D-A0BB-A90E-333C-71AB6B025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4" r="19552" b="-2"/>
          <a:stretch>
            <a:fillRect/>
          </a:stretch>
        </p:blipFill>
        <p:spPr bwMode="auto">
          <a:xfrm>
            <a:off x="-1" y="-2"/>
            <a:ext cx="6096001" cy="6858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8" name="Content Placeholder 3077">
            <a:extLst>
              <a:ext uri="{FF2B5EF4-FFF2-40B4-BE49-F238E27FC236}">
                <a16:creationId xmlns:a16="http://schemas.microsoft.com/office/drawing/2014/main" id="{1B83749F-B782-649B-0C68-6D80C3D3BC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409" y="2101755"/>
            <a:ext cx="4156512" cy="4138325"/>
          </a:xfrm>
        </p:spPr>
        <p:txBody>
          <a:bodyPr anchor="ctr">
            <a:normAutofit fontScale="55000" lnSpcReduction="20000"/>
          </a:bodyPr>
          <a:lstStyle/>
          <a:p>
            <a:pPr marL="0" indent="0">
              <a:buNone/>
            </a:pPr>
            <a:r>
              <a:rPr lang="en-GB" dirty="0"/>
              <a:t>Tra gli approcci che hanno contribuito all’interpretazione dei fenomeni psichici individuali e collettivi, la psicologia analitica offre strumenti preziosi per una lettura simbolica e archetipica della psiche, permettendoci di comprendere immagini, miti e narrazioni che emergono tanto nell’inconscio personale quanto in quello collettivo.</a:t>
            </a:r>
            <a:endParaRPr lang="es-IT" dirty="0"/>
          </a:p>
          <a:p>
            <a:pPr marL="0" indent="0">
              <a:buNone/>
            </a:pPr>
            <a:r>
              <a:rPr lang="en-GB" dirty="0"/>
              <a:t>Tuttavia, affidarsi esclusivamente alla psicologia junghiana — o, analogamente, alla psicoanalisi freudiana — per interpretare e cercare risposte alla crisi contemporanea è insufficiente, perché rischia di ridurre una realtà multidimensionale a un unico livello di analisi: quello psicologico.</a:t>
            </a:r>
            <a:endParaRPr lang="es-IT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9470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tografia em tons de cinza depessoa segurando arma">
            <a:extLst>
              <a:ext uri="{FF2B5EF4-FFF2-40B4-BE49-F238E27FC236}">
                <a16:creationId xmlns:a16="http://schemas.microsoft.com/office/drawing/2014/main" id="{F5E55C9E-E9DD-F11A-E95B-5D1FA9CA04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973" b="1758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EB31A1B-154A-2F02-6634-F70F03224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</a:rPr>
              <a:t>La violenza come espressione dell’anima</a:t>
            </a:r>
          </a:p>
        </p:txBody>
      </p:sp>
    </p:spTree>
    <p:extLst>
      <p:ext uri="{BB962C8B-B14F-4D97-AF65-F5344CB8AC3E}">
        <p14:creationId xmlns:p14="http://schemas.microsoft.com/office/powerpoint/2010/main" val="3456539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1" name="Rectangle 512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um grupo de pessoas andando por uma rua">
            <a:extLst>
              <a:ext uri="{FF2B5EF4-FFF2-40B4-BE49-F238E27FC236}">
                <a16:creationId xmlns:a16="http://schemas.microsoft.com/office/drawing/2014/main" id="{A2E11E58-5757-C6C0-8E9F-031F9FAD4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12" b="1"/>
          <a:stretch>
            <a:fillRect/>
          </a:stretch>
        </p:blipFill>
        <p:spPr bwMode="auto">
          <a:xfrm>
            <a:off x="1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42" name="Rectangle 513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E684164-7DDA-35F2-5C72-3A3EAA007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46" y="365124"/>
            <a:ext cx="4621706" cy="2877947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</a:pPr>
            <a:r>
              <a:rPr lang="it-IT" sz="2000" noProof="0" dirty="0"/>
              <a:t>La psicologia analitica è uno strumento potente, ma ha dei limiti nell’affrontare il problema della regolazione sociale degli aspetti violenti dell’anima</a:t>
            </a:r>
            <a:br>
              <a:rPr lang="it-IT" sz="2000" noProof="0" dirty="0"/>
            </a:br>
            <a:endParaRPr lang="it-IT" sz="2000" noProof="0" dirty="0"/>
          </a:p>
        </p:txBody>
      </p:sp>
    </p:spTree>
    <p:extLst>
      <p:ext uri="{BB962C8B-B14F-4D97-AF65-F5344CB8AC3E}">
        <p14:creationId xmlns:p14="http://schemas.microsoft.com/office/powerpoint/2010/main" val="33359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73FBD6-B32F-56D1-4CB9-F7C4E8618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 fontScale="90000"/>
          </a:bodyPr>
          <a:lstStyle/>
          <a:p>
            <a:r>
              <a:rPr lang="es-IT" sz="3700"/>
              <a:t>L’importanza di un approccio multidisciplinare</a:t>
            </a:r>
            <a:br>
              <a:rPr lang="es-IT" sz="3700"/>
            </a:br>
            <a:endParaRPr lang="en-US" sz="3700"/>
          </a:p>
        </p:txBody>
      </p:sp>
      <p:sp>
        <p:nvSpPr>
          <p:cNvPr id="6150" name="Content Placeholder 6149">
            <a:extLst>
              <a:ext uri="{FF2B5EF4-FFF2-40B4-BE49-F238E27FC236}">
                <a16:creationId xmlns:a16="http://schemas.microsoft.com/office/drawing/2014/main" id="{01073569-9C12-ADCA-FB2B-012CDA6BC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470244"/>
            <a:ext cx="5334197" cy="3769835"/>
          </a:xfrm>
        </p:spPr>
        <p:txBody>
          <a:bodyPr anchor="ctr">
            <a:normAutofit fontScale="55000" lnSpcReduction="20000"/>
          </a:bodyPr>
          <a:lstStyle/>
          <a:p>
            <a:pPr marL="0" indent="0">
              <a:buNone/>
            </a:pPr>
            <a:r>
              <a:rPr lang="es-IT" dirty="0"/>
              <a:t>Un approccio multidisciplinare è fondamentale perché il fenomeno contemporaneo è complesso e integrato: i fattori interni — soggettivi, emotivi e simbolici — e quelli esterni — strutturali, politici ed economici — sono profondamente intrecciati. Considerare soltanto una di queste dimensioni significa adottare una prospettiva parziale, con il rischio di formulare diagnosi incomplete e risposte inefficaci.</a:t>
            </a:r>
          </a:p>
          <a:p>
            <a:pPr marL="0" indent="0">
              <a:buNone/>
            </a:pPr>
            <a:r>
              <a:rPr lang="es-IT" dirty="0"/>
              <a:t>L’interno e l’esterno devono essere considerati insieme, in un dialogo costante. La sofferenza psichica dell’individuo è profondamente radicata nelle condizioni materiali e sociali; allo stesso modo, le crisi politiche ed economiche sono alimentate da fattori emotivi, ideologici e simbolici che la psicologia può contribuire a chiarire.</a:t>
            </a:r>
          </a:p>
          <a:p>
            <a:endParaRPr lang="en-US" sz="2000" dirty="0"/>
          </a:p>
        </p:txBody>
      </p:sp>
      <p:pic>
        <p:nvPicPr>
          <p:cNvPr id="6146" name="Picture 2" descr="uma foto em preto e branco de um monte de círculos">
            <a:extLst>
              <a:ext uri="{FF2B5EF4-FFF2-40B4-BE49-F238E27FC236}">
                <a16:creationId xmlns:a16="http://schemas.microsoft.com/office/drawing/2014/main" id="{9DE33F33-7A3F-4501-1EFD-E0E83B590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" b="-1"/>
          <a:stretch>
            <a:fillRect/>
          </a:stretch>
        </p:blipFill>
        <p:spPr bwMode="auto">
          <a:xfrm>
            <a:off x="6857797" y="-10886"/>
            <a:ext cx="5334204" cy="6868886"/>
          </a:xfrm>
          <a:prstGeom prst="rect">
            <a:avLst/>
          </a:prstGeom>
          <a:noFill/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074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ilha de livros na prateleira">
            <a:extLst>
              <a:ext uri="{FF2B5EF4-FFF2-40B4-BE49-F238E27FC236}">
                <a16:creationId xmlns:a16="http://schemas.microsoft.com/office/drawing/2014/main" id="{51C2C887-F815-1D99-FA29-226855F05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3" b="5970"/>
          <a:stretch>
            <a:fillRect/>
          </a:stretch>
        </p:blipFill>
        <p:spPr bwMode="auto">
          <a:xfrm>
            <a:off x="180975" y="182880"/>
            <a:ext cx="11823637" cy="649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7417E54-1C2A-EA1D-FB75-D946DE82B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195"/>
            <a:ext cx="10165218" cy="1985993"/>
          </a:xfrm>
        </p:spPr>
        <p:txBody>
          <a:bodyPr anchor="b">
            <a:normAutofit/>
          </a:bodyPr>
          <a:lstStyle/>
          <a:p>
            <a:r>
              <a:rPr lang="es-IT" sz="4000" dirty="0">
                <a:solidFill>
                  <a:srgbClr val="FFFFFF"/>
                </a:solidFill>
              </a:rPr>
              <a:t>La funzione regolatrice</a:t>
            </a:r>
            <a:endParaRPr lang="en-US" sz="4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007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94360"/>
            <a:ext cx="106984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48272D"/>
                </a:solidFill>
                <a:latin typeface="Aptos Display"/>
              </a:defRPr>
            </a:pPr>
            <a:r>
              <a:rPr dirty="0" err="1"/>
              <a:t>L’archetipo</a:t>
            </a:r>
            <a:r>
              <a:rPr dirty="0"/>
              <a:t> della </a:t>
            </a:r>
            <a:r>
              <a:rPr dirty="0" err="1"/>
              <a:t>guerra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424160" cy="32004"/>
          </a:xfrm>
          <a:prstGeom prst="rect">
            <a:avLst/>
          </a:prstGeom>
          <a:solidFill>
            <a:srgbClr val="967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57800" y="1627632"/>
            <a:ext cx="58521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Per Hillman la guerra non è soltanto un evento storico o politico: possiede una dimensione archetipica della psiche umana.</a:t>
            </a:r>
          </a:p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Comprenderla richiede di interrogare la profonda attrazione che la guerra esercita sull’anima, senza limitarci alla condanna morale.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5650992"/>
            <a:ext cx="5852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i="1">
                <a:solidFill>
                  <a:srgbClr val="5F5F5F"/>
                </a:solidFill>
              </a:defRPr>
            </a:pPr>
            <a:r>
              <a:rPr sz="850"/>
              <a:t>James Hillman, A Terrible Love of War (Un terribile amore per la guerra) (2004)</a:t>
            </a:r>
          </a:p>
        </p:txBody>
      </p:sp>
      <p:pic>
        <p:nvPicPr>
          <p:cNvPr id="6" name="Picture 5" descr="hillman_panel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72768"/>
            <a:ext cx="4251960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94360"/>
            <a:ext cx="106984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48272D"/>
                </a:solidFill>
                <a:latin typeface="Aptos Display"/>
              </a:defRPr>
            </a:pPr>
            <a:r>
              <a:t>La guerra come realtà archetipica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424160" cy="32004"/>
          </a:xfrm>
          <a:prstGeom prst="rect">
            <a:avLst/>
          </a:prstGeom>
          <a:solidFill>
            <a:srgbClr val="967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57800" y="1627632"/>
            <a:ext cx="58521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La persistenza della guerra nella storia suggerisce che non sia soltanto un’anomalia, ma l’espressione di una struttura profonda.</a:t>
            </a:r>
          </a:p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L’archetipo della guerra mobilita odio, paura, coraggio, onore, lealtà, eroismo, violenza, distruzione e perfino creatività: una forma estrema di esperienza numinosa.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5650992"/>
            <a:ext cx="5852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i="1">
                <a:solidFill>
                  <a:srgbClr val="5F5F5F"/>
                </a:solidFill>
              </a:defRPr>
            </a:pPr>
            <a:r>
              <a:rPr sz="850"/>
              <a:t>James Hillman, A Terrible Love of War (Un terribile amore per la guerra) (2004)</a:t>
            </a:r>
          </a:p>
        </p:txBody>
      </p:sp>
      <p:pic>
        <p:nvPicPr>
          <p:cNvPr id="6" name="Picture 5" descr="hillman_panel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72768"/>
            <a:ext cx="4251960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94360"/>
            <a:ext cx="106984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48272D"/>
                </a:solidFill>
                <a:latin typeface="Aptos Display"/>
              </a:defRPr>
            </a:pPr>
            <a:r>
              <a:t>L’attrazione della guerra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424160" cy="32004"/>
          </a:xfrm>
          <a:prstGeom prst="rect">
            <a:avLst/>
          </a:prstGeom>
          <a:solidFill>
            <a:srgbClr val="967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57800" y="1627632"/>
            <a:ext cx="58521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La guerra è anche mito e narrazione: poesia epica, pittura, musica e cinema ne hanno spesso rappresentato insieme l’orrore e la fascinazione.</a:t>
            </a:r>
          </a:p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Per Hillman questa attrazione è un fatto psichico: la guerra riattiva appartenenza tribale, prossimità alla morte e intensità dell’esistenza.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5650992"/>
            <a:ext cx="5852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i="1">
                <a:solidFill>
                  <a:srgbClr val="5F5F5F"/>
                </a:solidFill>
              </a:defRPr>
            </a:pPr>
            <a:r>
              <a:rPr sz="850"/>
              <a:t>James Hillman, A Terrible Love of War (Un terribile amore per la guerra) (2004)</a:t>
            </a:r>
          </a:p>
        </p:txBody>
      </p:sp>
      <p:pic>
        <p:nvPicPr>
          <p:cNvPr id="6" name="Picture 5" descr="hillman_panel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72768"/>
            <a:ext cx="4251960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94360"/>
            <a:ext cx="106984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48272D"/>
                </a:solidFill>
                <a:latin typeface="Aptos Display"/>
              </a:defRPr>
            </a:pPr>
            <a:r>
              <a:t>Guerra e religione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424160" cy="32004"/>
          </a:xfrm>
          <a:prstGeom prst="rect">
            <a:avLst/>
          </a:prstGeom>
          <a:solidFill>
            <a:srgbClr val="967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57800" y="1627632"/>
            <a:ext cx="58521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Le grandi tradizioni religiose hanno intrattenuto un rapporto duraturo con la guerra, spesso giustificata come “santa” o combattuta in nome di un ideale trascendente.</a:t>
            </a:r>
          </a:p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Ares/Marte mostra il legame fra conflitto e violenza; il suo rapporto con Afrodite richiama anche l’intreccio fra Eros e Thanatos, amore e morte.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5650992"/>
            <a:ext cx="5852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i="1">
                <a:solidFill>
                  <a:srgbClr val="5F5F5F"/>
                </a:solidFill>
              </a:defRPr>
            </a:pPr>
            <a:r>
              <a:rPr sz="850"/>
              <a:t>James Hillman, A Terrible Love of War (Un terribile amore per la guerra) (2004)</a:t>
            </a:r>
          </a:p>
        </p:txBody>
      </p:sp>
      <p:pic>
        <p:nvPicPr>
          <p:cNvPr id="6" name="Picture 5" descr="hillman_panel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72768"/>
            <a:ext cx="4251960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94360"/>
            <a:ext cx="106984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48272D"/>
                </a:solidFill>
                <a:latin typeface="Aptos Display"/>
              </a:defRPr>
            </a:pPr>
            <a:r>
              <a:t>Psicologia e guerra: la rimozione moderna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424160" cy="32004"/>
          </a:xfrm>
          <a:prstGeom prst="rect">
            <a:avLst/>
          </a:prstGeom>
          <a:solidFill>
            <a:srgbClr val="967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57800" y="1627632"/>
            <a:ext cx="58521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La psicologia clinica tende comprensibilmente a leggere la guerra attraverso trauma, PTSD e nevrosi.</a:t>
            </a:r>
          </a:p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Hillman invita però ad andare oltre: la guerra non è soltanto trauma individuale, ma esperienza collettiva, mitica e archetipica da interpretare anche simbolicamente.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5650992"/>
            <a:ext cx="5852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i="1">
                <a:solidFill>
                  <a:srgbClr val="5F5F5F"/>
                </a:solidFill>
              </a:defRPr>
            </a:pPr>
            <a:r>
              <a:rPr sz="850"/>
              <a:t>James Hillman, A Terrible Love of War (Un terribile amore per la guerra) (2004)</a:t>
            </a:r>
          </a:p>
        </p:txBody>
      </p:sp>
      <p:pic>
        <p:nvPicPr>
          <p:cNvPr id="6" name="Picture 5" descr="hillman_panel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72768"/>
            <a:ext cx="4251960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94360"/>
            <a:ext cx="1069848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48272D"/>
                </a:solidFill>
                <a:latin typeface="Aptos Display"/>
              </a:defRPr>
            </a:pPr>
            <a:r>
              <a:t>La possibilità della pace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17320"/>
            <a:ext cx="10424160" cy="32004"/>
          </a:xfrm>
          <a:prstGeom prst="rect">
            <a:avLst/>
          </a:prstGeom>
          <a:solidFill>
            <a:srgbClr val="967D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257800" y="1627632"/>
            <a:ext cx="58521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Riconoscere la guerra come forza dell’anima può essere una condizione per disarmarne l’azione distruttiva.</a:t>
            </a:r>
          </a:p>
          <a:p>
            <a:pPr algn="l">
              <a:spcAft>
                <a:spcPts val="1500"/>
              </a:spcAft>
              <a:defRPr sz="2000">
                <a:solidFill>
                  <a:srgbClr val="282828"/>
                </a:solidFill>
                <a:latin typeface="Aptos"/>
              </a:defRPr>
            </a:pPr>
            <a:r>
              <a:rPr sz="2000"/>
              <a:t>La pace non è semplicemente assenza di guerra: richiede un nuovo immaginario capace di contenere simbolicamente violenza, potere e desiderio di vittoria.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57800" y="5650992"/>
            <a:ext cx="58521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i="1">
                <a:solidFill>
                  <a:srgbClr val="5F5F5F"/>
                </a:solidFill>
              </a:defRPr>
            </a:pPr>
            <a:r>
              <a:rPr sz="850"/>
              <a:t>James Hillman, A Terrible Love of War (Un terribile amore per la guerra) (2004)</a:t>
            </a:r>
          </a:p>
        </p:txBody>
      </p:sp>
      <p:pic>
        <p:nvPicPr>
          <p:cNvPr id="6" name="Picture 5" descr="hillman_panel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572768"/>
            <a:ext cx="4251960" cy="4133087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4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8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8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51_lef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5590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59040" y="0"/>
            <a:ext cx="463296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>
            <a:spAutoFit/>
          </a:bodyPr>
          <a:lstStyle/>
          <a:p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863840" y="377190"/>
            <a:ext cx="3901440" cy="1508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0">
                <a:latin typeface="Arial"/>
              </a:rPr>
              <a:t>Una pratica</a:t>
            </a:r>
            <a:br/>
            <a:r>
              <a:rPr sz="3400" b="0">
                <a:latin typeface="Arial"/>
              </a:rPr>
              <a:t>multidisciplinare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46720" y="2400300"/>
            <a:ext cx="3474719" cy="2880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2000">
                <a:latin typeface="Georgia"/>
              </a:rPr>
              <a:t>La psicologia analitica non può pretendere di possedere da sola gli strumenti necessari per comprendere o trasformare la società, ma può entrare in dialogo con la filosofia, la sociologia, la politica, l’economia, le scienze naturali, l’arte e le diverse forme di conoscenza.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9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-9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443947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960120"/>
            <a:ext cx="274320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800">
                <a:solidFill>
                  <a:srgbClr val="000000"/>
                </a:solidFill>
                <a:latin typeface="Arial"/>
              </a:defRPr>
            </a:pPr>
            <a:r>
              <a:t>Grazie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4343400"/>
            <a:ext cx="31089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100">
                <a:solidFill>
                  <a:srgbClr val="000000"/>
                </a:solidFill>
                <a:latin typeface="Arial"/>
              </a:defRPr>
            </a:pPr>
            <a:r>
              <a:t>Claudio Mele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4800600"/>
            <a:ext cx="3593592" cy="384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900" u="sng">
                <a:solidFill>
                  <a:srgbClr val="4C7E88"/>
                </a:solidFill>
                <a:latin typeface="Arial"/>
              </a:defRPr>
            </a:pPr>
            <a:r>
              <a:rPr dirty="0" err="1"/>
              <a:t>claudio.mele.rio@hotmail.com</a:t>
            </a:r>
            <a:endParaRPr dirty="0"/>
          </a:p>
        </p:txBody>
      </p:sp>
      <p:sp>
        <p:nvSpPr>
          <p:cNvPr id="7" name="TextBox 6"/>
          <p:cNvSpPr txBox="1"/>
          <p:nvPr/>
        </p:nvSpPr>
        <p:spPr>
          <a:xfrm>
            <a:off x="658368" y="5532120"/>
            <a:ext cx="3383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u="sng">
                <a:solidFill>
                  <a:srgbClr val="4C7E88"/>
                </a:solidFill>
                <a:latin typeface="Arial"/>
              </a:defRPr>
            </a:pPr>
            <a:r>
              <a:t>https://claudiomele.com/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7372</Words>
  <Application>Microsoft Macintosh PowerPoint</Application>
  <PresentationFormat>Panorámica</PresentationFormat>
  <Paragraphs>555</Paragraphs>
  <Slides>53</Slides>
  <Notes>53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59" baseType="lpstr">
      <vt:lpstr>Aptos</vt:lpstr>
      <vt:lpstr>Aptos Display</vt:lpstr>
      <vt:lpstr>Arial</vt:lpstr>
      <vt:lpstr>Calibri</vt:lpstr>
      <vt:lpstr>Georgia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Le conseguenze psicopolitiche del tardo capitalismo </vt:lpstr>
      <vt:lpstr>La perdita di significato</vt:lpstr>
      <vt:lpstr>La violenza come norma </vt:lpstr>
      <vt:lpstr>Depressione</vt:lpstr>
      <vt:lpstr>La perdita della vita interiore </vt:lpstr>
      <vt:lpstr>Il corpo riconfigurato come una macchina stimolo-risposta</vt:lpstr>
      <vt:lpstr>«Appiattimento simbolico» </vt:lpstr>
      <vt:lpstr>Una cultura della distrazione permanente</vt:lpstr>
      <vt:lpstr>I limiti della psicologia analitica nell’interpretazione della crisi contemporanea </vt:lpstr>
      <vt:lpstr>La violenza come espressione dell’anima</vt:lpstr>
      <vt:lpstr>La psicologia analitica è uno strumento potente, ma ha dei limiti nell’affrontare il problema della regolazione sociale degli aspetti violenti dell’anima </vt:lpstr>
      <vt:lpstr>L’importanza di un approccio multidisciplinare </vt:lpstr>
      <vt:lpstr>La funzione regolatrice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Guerra, conflitto e violenza dentro e fuori la stanza di analisi</dc:title>
  <dc:subject/>
  <dc:creator>Claudio Mele</dc:creator>
  <cp:keywords/>
  <dc:description>generated using python-pptx</dc:description>
  <cp:lastModifiedBy>Claudio A Mele</cp:lastModifiedBy>
  <cp:revision>22</cp:revision>
  <dcterms:created xsi:type="dcterms:W3CDTF">2013-01-27T09:14:16Z</dcterms:created>
  <dcterms:modified xsi:type="dcterms:W3CDTF">2026-10-02T16:00:36Z</dcterms:modified>
  <cp:category/>
</cp:coreProperties>
</file>